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1933" r:id="rId6"/>
    <p:sldId id="1908" r:id="rId7"/>
    <p:sldId id="1912" r:id="rId8"/>
    <p:sldId id="1913" r:id="rId9"/>
    <p:sldId id="1914" r:id="rId10"/>
    <p:sldId id="1915" r:id="rId11"/>
    <p:sldId id="1916" r:id="rId12"/>
    <p:sldId id="1917" r:id="rId13"/>
    <p:sldId id="1918" r:id="rId14"/>
    <p:sldId id="1919" r:id="rId15"/>
    <p:sldId id="1920" r:id="rId16"/>
    <p:sldId id="1921" r:id="rId17"/>
    <p:sldId id="1922" r:id="rId18"/>
    <p:sldId id="1923" r:id="rId19"/>
    <p:sldId id="1924" r:id="rId20"/>
    <p:sldId id="1925" r:id="rId21"/>
    <p:sldId id="1926" r:id="rId22"/>
    <p:sldId id="1927" r:id="rId23"/>
    <p:sldId id="1928" r:id="rId24"/>
    <p:sldId id="1929" r:id="rId25"/>
    <p:sldId id="1930" r:id="rId26"/>
    <p:sldId id="1931" r:id="rId27"/>
    <p:sldId id="1932" r:id="rId2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C334"/>
    <a:srgbClr val="7CE490"/>
    <a:srgbClr val="CECEFF"/>
    <a:srgbClr val="4010CF"/>
    <a:srgbClr val="FF00FF"/>
    <a:srgbClr val="00B050"/>
    <a:srgbClr val="D60093"/>
    <a:srgbClr val="D6EB83"/>
    <a:srgbClr val="CEE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5684" autoAdjust="0"/>
  </p:normalViewPr>
  <p:slideViewPr>
    <p:cSldViewPr snapToGrid="0">
      <p:cViewPr varScale="1">
        <p:scale>
          <a:sx n="97" d="100"/>
          <a:sy n="97" d="100"/>
        </p:scale>
        <p:origin x="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E6CE0-6ABA-46A9-8AC8-82FF36CB0D35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06182-ACA7-431A-BF10-39F1341D9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9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1F7F-8CC2-4BE2-14D7-2B0621B28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3A193-24E0-8292-008E-6ACEE8741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48510-FB79-3C3F-1644-E2927963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6650-70D6-426E-ABE3-2C5BF8D4FD7E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B9858-2A26-F321-0767-3C5508B6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453B-9CDB-27A6-698C-B724CD2E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3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07BF-F2A9-1E48-3352-77DCA766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4CBD8-3053-A6C4-8A94-0572260C6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08EE-FB3D-3A44-2CAB-FCC2DEA7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BAF2C-DCA9-4EB7-BDE2-60DC40C44BCB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458E-9167-9A72-6005-F554E680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1A655-73F9-A961-B090-592ADB6F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BCE5BA-215E-55DD-EC1A-AF8590F31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0FE08-0369-E6B3-09EE-84D27640B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511-8409-B6DC-DFC9-5FD911EF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E2D3-6E61-4514-8B26-F285CEDF9440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11F2-73C6-51B3-B055-EAC89611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1855-EA87-B807-4D53-2B37BD0A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ABE8-E2DF-3583-1B62-9ABCA145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E8FA-77D4-FFAF-8661-7433D0F85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A552-983D-0A84-48F6-AF2E8787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06D5-E0F3-4BF9-A06D-42D3207BF91C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43492-83DC-4D1A-3565-8945E63E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4F98-8E9D-1293-7A2E-974040B1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4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AB90-D8DB-279B-FD5D-41A2F4BC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0713B-8803-C443-F565-999EF7D9B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E2D6C-B8F3-2F40-F081-BB6F70F1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062C-9624-45AE-8B5D-1F91E7B37B5B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1E2C9-6CC9-CFC8-375F-988A23F3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70848-195F-B109-4726-CB89BE81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9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257A-9B24-5F44-DA94-35023045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E092-FF1D-A388-C407-70DD41871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EA34E-C8B5-9834-A267-A5EF16FF8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D388-E13B-7A9A-D029-59C0D659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F1BF-4D97-4477-96A4-8F5DA6DD8E80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7DE0F-4E27-3E61-8A1C-F7FE3EB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F65EE-7EF2-6A15-91C4-40D368EE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B2ED-00AF-21FB-C0A8-501E722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142F-0F2D-3BAF-C1D8-2E38BB2A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31733-8A76-4934-C76C-DBAC2524E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46746-F46C-6674-3093-A115C43AD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CCB19-4758-A90A-5BF5-9F4AFA7A6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A3429-7EA8-B5A7-9F94-28554432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9B11-093F-4136-9133-AD57082E7289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6225D-23E9-7CE2-EA8A-7A24A42D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5C44B-C76F-FFA5-56C1-A891167B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E977-D934-7F9E-FDE8-B140B2A1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76DC-DEF3-9B97-F12A-A763F484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30A3-0B86-4E9D-BF39-B6AA7168DD36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CF930-A991-0B28-8B67-6503A5D7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FF2C-EBBF-A32E-99A7-766B37F2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2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9EFB6-CCAD-0B6D-5FCB-EA0CC9A1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E059-D0E6-44C5-9A4B-D41EFE0E232F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D2260-FEF6-E2A3-AF0B-3E74348B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5B7E-77B9-564E-5625-50EEDE94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2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13A7-EAB3-E077-7368-A8EDB25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36226-8121-AA76-BB87-663E1284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A1CB6-B19B-9CFE-AAA2-FA041F9B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4EE72-4503-8F66-330A-53B25E42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FA0B-213C-49CD-9CF3-1E81D7473314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AA67E-5D16-D9E0-8684-AA514190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001A6-66A8-8A2D-94DC-95CE525E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4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DB6F-9C85-DEAB-45A0-02F05A43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74FA1-7F91-85BD-ECEB-15FFEEA97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98DB3-205B-F4F8-A613-C163047BD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37665-2ABF-52EA-BA23-19664108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47A3-8DBB-42B9-907E-B00409E8FF24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8437-CECB-AA55-5EDE-E2738EF7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D7A7E-94B1-0C93-6617-6CD05CA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4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9F431-F280-F245-FC68-3A0AD448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A10FF-976C-8BB5-F791-667FF822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EDF3E-A22A-833E-8187-2B4F697BE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49754-B301-4FFA-ABA7-1506C721537A}" type="datetime1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4F0D-CC08-300A-6B44-556362453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A79AC-EA60-434E-35C4-ECAEE77DB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B7A5E-A621-4310-80D4-FB7CF2171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6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image" Target="../media/image140.jpeg"/><Relationship Id="rId26" Type="http://schemas.openxmlformats.org/officeDocument/2006/relationships/image" Target="../media/image142.png"/><Relationship Id="rId3" Type="http://schemas.openxmlformats.org/officeDocument/2006/relationships/tags" Target="../tags/tag160.xml"/><Relationship Id="rId21" Type="http://schemas.openxmlformats.org/officeDocument/2006/relationships/image" Target="../media/image106.png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image" Target="../media/image139.png"/><Relationship Id="rId25" Type="http://schemas.openxmlformats.org/officeDocument/2006/relationships/image" Target="../media/image110.png"/><Relationship Id="rId2" Type="http://schemas.openxmlformats.org/officeDocument/2006/relationships/tags" Target="../tags/tag159.xml"/><Relationship Id="rId16" Type="http://schemas.openxmlformats.org/officeDocument/2006/relationships/image" Target="../media/image138.jpeg"/><Relationship Id="rId20" Type="http://schemas.openxmlformats.org/officeDocument/2006/relationships/image" Target="../media/image105.png"/><Relationship Id="rId29" Type="http://schemas.openxmlformats.org/officeDocument/2006/relationships/image" Target="../media/image111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24" Type="http://schemas.openxmlformats.org/officeDocument/2006/relationships/image" Target="../media/image109.png"/><Relationship Id="rId5" Type="http://schemas.openxmlformats.org/officeDocument/2006/relationships/tags" Target="../tags/tag16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10" Type="http://schemas.openxmlformats.org/officeDocument/2006/relationships/tags" Target="../tags/tag167.xml"/><Relationship Id="rId19" Type="http://schemas.openxmlformats.org/officeDocument/2006/relationships/image" Target="../media/image141.png"/><Relationship Id="rId31" Type="http://schemas.openxmlformats.org/officeDocument/2006/relationships/image" Target="../media/image144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image" Target="../media/image107.png"/><Relationship Id="rId27" Type="http://schemas.openxmlformats.org/officeDocument/2006/relationships/image" Target="../media/image143.png"/><Relationship Id="rId30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84.xml"/><Relationship Id="rId18" Type="http://schemas.openxmlformats.org/officeDocument/2006/relationships/tags" Target="../tags/tag189.xml"/><Relationship Id="rId26" Type="http://schemas.openxmlformats.org/officeDocument/2006/relationships/image" Target="../media/image119.png"/><Relationship Id="rId39" Type="http://schemas.openxmlformats.org/officeDocument/2006/relationships/image" Target="../media/image149.png"/><Relationship Id="rId21" Type="http://schemas.openxmlformats.org/officeDocument/2006/relationships/tags" Target="../tags/tag192.xml"/><Relationship Id="rId34" Type="http://schemas.openxmlformats.org/officeDocument/2006/relationships/image" Target="../media/image93.png"/><Relationship Id="rId42" Type="http://schemas.openxmlformats.org/officeDocument/2006/relationships/image" Target="../media/image152.png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20" Type="http://schemas.openxmlformats.org/officeDocument/2006/relationships/tags" Target="../tags/tag191.xml"/><Relationship Id="rId29" Type="http://schemas.openxmlformats.org/officeDocument/2006/relationships/image" Target="../media/image122.png"/><Relationship Id="rId41" Type="http://schemas.openxmlformats.org/officeDocument/2006/relationships/image" Target="../media/image151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24" Type="http://schemas.openxmlformats.org/officeDocument/2006/relationships/image" Target="../media/image117.png"/><Relationship Id="rId32" Type="http://schemas.openxmlformats.org/officeDocument/2006/relationships/image" Target="../media/image145.png"/><Relationship Id="rId37" Type="http://schemas.openxmlformats.org/officeDocument/2006/relationships/image" Target="../media/image134.png"/><Relationship Id="rId40" Type="http://schemas.openxmlformats.org/officeDocument/2006/relationships/image" Target="../media/image150.png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47.png"/><Relationship Id="rId10" Type="http://schemas.openxmlformats.org/officeDocument/2006/relationships/tags" Target="../tags/tag181.xml"/><Relationship Id="rId19" Type="http://schemas.openxmlformats.org/officeDocument/2006/relationships/tags" Target="../tags/tag190.xml"/><Relationship Id="rId31" Type="http://schemas.openxmlformats.org/officeDocument/2006/relationships/image" Target="../media/image124.png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94.png"/><Relationship Id="rId43" Type="http://schemas.openxmlformats.org/officeDocument/2006/relationships/image" Target="../media/image153.png"/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5" Type="http://schemas.openxmlformats.org/officeDocument/2006/relationships/image" Target="../media/image118.png"/><Relationship Id="rId33" Type="http://schemas.openxmlformats.org/officeDocument/2006/relationships/image" Target="../media/image146.png"/><Relationship Id="rId3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54.png"/><Relationship Id="rId3" Type="http://schemas.openxmlformats.org/officeDocument/2006/relationships/tags" Target="../tags/tag195.xml"/><Relationship Id="rId21" Type="http://schemas.openxmlformats.org/officeDocument/2006/relationships/image" Target="../media/image150.png"/><Relationship Id="rId34" Type="http://schemas.openxmlformats.org/officeDocument/2006/relationships/image" Target="../media/image161.png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image" Target="../media/image128.png"/><Relationship Id="rId33" Type="http://schemas.openxmlformats.org/officeDocument/2006/relationships/image" Target="../media/image160.png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image" Target="../media/image149.png"/><Relationship Id="rId29" Type="http://schemas.openxmlformats.org/officeDocument/2006/relationships/image" Target="../media/image156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image" Target="../media/image152.png"/><Relationship Id="rId28" Type="http://schemas.openxmlformats.org/officeDocument/2006/relationships/image" Target="../media/image155.png"/><Relationship Id="rId10" Type="http://schemas.openxmlformats.org/officeDocument/2006/relationships/tags" Target="../tags/tag202.xml"/><Relationship Id="rId19" Type="http://schemas.openxmlformats.org/officeDocument/2006/relationships/image" Target="../media/image148.png"/><Relationship Id="rId31" Type="http://schemas.openxmlformats.org/officeDocument/2006/relationships/image" Target="../media/image158.png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image" Target="../media/image151.png"/><Relationship Id="rId27" Type="http://schemas.openxmlformats.org/officeDocument/2006/relationships/image" Target="../media/image131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tags" Target="../tags/tag20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22.xml"/><Relationship Id="rId18" Type="http://schemas.openxmlformats.org/officeDocument/2006/relationships/image" Target="../media/image163.jpeg"/><Relationship Id="rId26" Type="http://schemas.openxmlformats.org/officeDocument/2006/relationships/image" Target="../media/image109.png"/><Relationship Id="rId3" Type="http://schemas.openxmlformats.org/officeDocument/2006/relationships/tags" Target="../tags/tag212.xml"/><Relationship Id="rId21" Type="http://schemas.openxmlformats.org/officeDocument/2006/relationships/image" Target="../media/image166.png"/><Relationship Id="rId34" Type="http://schemas.openxmlformats.org/officeDocument/2006/relationships/image" Target="../media/image170.png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8.png"/><Relationship Id="rId33" Type="http://schemas.openxmlformats.org/officeDocument/2006/relationships/image" Target="../media/image169.png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image" Target="../media/image165.jpeg"/><Relationship Id="rId29" Type="http://schemas.openxmlformats.org/officeDocument/2006/relationships/image" Target="../media/image143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image" Target="../media/image107.png"/><Relationship Id="rId32" Type="http://schemas.openxmlformats.org/officeDocument/2006/relationships/image" Target="../media/image168.png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image" Target="../media/image106.png"/><Relationship Id="rId28" Type="http://schemas.openxmlformats.org/officeDocument/2006/relationships/image" Target="../media/image142.png"/><Relationship Id="rId10" Type="http://schemas.openxmlformats.org/officeDocument/2006/relationships/tags" Target="../tags/tag219.xml"/><Relationship Id="rId19" Type="http://schemas.openxmlformats.org/officeDocument/2006/relationships/image" Target="../media/image164.png"/><Relationship Id="rId31" Type="http://schemas.openxmlformats.org/officeDocument/2006/relationships/image" Target="../media/image167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4.png"/><Relationship Id="rId35" Type="http://schemas.openxmlformats.org/officeDocument/2006/relationships/image" Target="../media/image171.png"/><Relationship Id="rId8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image" Target="../media/image175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tags" Target="../tags/tag227.xml"/><Relationship Id="rId16" Type="http://schemas.openxmlformats.org/officeDocument/2006/relationships/image" Target="../media/image178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73.png"/><Relationship Id="rId5" Type="http://schemas.openxmlformats.org/officeDocument/2006/relationships/tags" Target="../tags/tag230.xml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tags" Target="../tags/tag22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microsoft.com/office/2007/relationships/hdphoto" Target="../media/hdphoto1.wdp"/><Relationship Id="rId18" Type="http://schemas.openxmlformats.org/officeDocument/2006/relationships/image" Target="../media/image184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2.png"/><Relationship Id="rId17" Type="http://schemas.openxmlformats.org/officeDocument/2006/relationships/image" Target="../media/image183.png"/><Relationship Id="rId2" Type="http://schemas.openxmlformats.org/officeDocument/2006/relationships/tags" Target="../tags/tag235.xml"/><Relationship Id="rId16" Type="http://schemas.openxmlformats.org/officeDocument/2006/relationships/image" Target="../media/image182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81.png"/><Relationship Id="rId5" Type="http://schemas.openxmlformats.org/officeDocument/2006/relationships/tags" Target="../tags/tag238.xml"/><Relationship Id="rId15" Type="http://schemas.openxmlformats.org/officeDocument/2006/relationships/image" Target="../media/image4.png"/><Relationship Id="rId10" Type="http://schemas.openxmlformats.org/officeDocument/2006/relationships/image" Target="../media/image180.png"/><Relationship Id="rId19" Type="http://schemas.openxmlformats.org/officeDocument/2006/relationships/image" Target="../media/image185.png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image" Target="../media/image28.png"/><Relationship Id="rId18" Type="http://schemas.openxmlformats.org/officeDocument/2006/relationships/image" Target="../media/image191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image" Target="../media/image27.png"/><Relationship Id="rId17" Type="http://schemas.openxmlformats.org/officeDocument/2006/relationships/image" Target="../media/image190.png"/><Relationship Id="rId2" Type="http://schemas.openxmlformats.org/officeDocument/2006/relationships/tags" Target="../tags/tag243.xml"/><Relationship Id="rId16" Type="http://schemas.openxmlformats.org/officeDocument/2006/relationships/image" Target="../media/image189.png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image" Target="../media/image186.png"/><Relationship Id="rId5" Type="http://schemas.openxmlformats.org/officeDocument/2006/relationships/tags" Target="../tags/tag246.xml"/><Relationship Id="rId15" Type="http://schemas.openxmlformats.org/officeDocument/2006/relationships/image" Target="../media/image18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2.png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image" Target="../media/image196.png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tags" Target="../tags/tag252.xml"/><Relationship Id="rId16" Type="http://schemas.openxmlformats.org/officeDocument/2006/relationships/image" Target="../media/image199.png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194.png"/><Relationship Id="rId5" Type="http://schemas.openxmlformats.org/officeDocument/2006/relationships/tags" Target="../tags/tag255.xml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tags" Target="../tags/tag25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18" Type="http://schemas.openxmlformats.org/officeDocument/2006/relationships/image" Target="../media/image48.png"/><Relationship Id="rId26" Type="http://schemas.openxmlformats.org/officeDocument/2006/relationships/image" Target="../media/image203.png"/><Relationship Id="rId3" Type="http://schemas.openxmlformats.org/officeDocument/2006/relationships/tags" Target="../tags/tag261.xml"/><Relationship Id="rId21" Type="http://schemas.openxmlformats.org/officeDocument/2006/relationships/image" Target="../media/image53.png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image" Target="../media/image47.png"/><Relationship Id="rId25" Type="http://schemas.openxmlformats.org/officeDocument/2006/relationships/image" Target="../media/image202.png"/><Relationship Id="rId2" Type="http://schemas.openxmlformats.org/officeDocument/2006/relationships/tags" Target="../tags/tag260.xml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24" Type="http://schemas.openxmlformats.org/officeDocument/2006/relationships/image" Target="../media/image56.png"/><Relationship Id="rId5" Type="http://schemas.openxmlformats.org/officeDocument/2006/relationships/tags" Target="../tags/tag263.xml"/><Relationship Id="rId15" Type="http://schemas.openxmlformats.org/officeDocument/2006/relationships/image" Target="../media/image201.png"/><Relationship Id="rId23" Type="http://schemas.openxmlformats.org/officeDocument/2006/relationships/image" Target="../media/image55.png"/><Relationship Id="rId10" Type="http://schemas.openxmlformats.org/officeDocument/2006/relationships/tags" Target="../tags/tag268.xml"/><Relationship Id="rId19" Type="http://schemas.openxmlformats.org/officeDocument/2006/relationships/image" Target="../media/image49.png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4.png"/><Relationship Id="rId27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297.xml"/><Relationship Id="rId21" Type="http://schemas.openxmlformats.org/officeDocument/2006/relationships/tags" Target="../tags/tag292.xml"/><Relationship Id="rId42" Type="http://schemas.openxmlformats.org/officeDocument/2006/relationships/tags" Target="../tags/tag313.xml"/><Relationship Id="rId47" Type="http://schemas.openxmlformats.org/officeDocument/2006/relationships/tags" Target="../tags/tag318.xml"/><Relationship Id="rId63" Type="http://schemas.openxmlformats.org/officeDocument/2006/relationships/image" Target="../media/image73.png"/><Relationship Id="rId68" Type="http://schemas.openxmlformats.org/officeDocument/2006/relationships/image" Target="../media/image99.png"/><Relationship Id="rId84" Type="http://schemas.openxmlformats.org/officeDocument/2006/relationships/image" Target="../media/image90.png"/><Relationship Id="rId89" Type="http://schemas.openxmlformats.org/officeDocument/2006/relationships/image" Target="../media/image95.png"/><Relationship Id="rId16" Type="http://schemas.openxmlformats.org/officeDocument/2006/relationships/tags" Target="../tags/tag287.xml"/><Relationship Id="rId11" Type="http://schemas.openxmlformats.org/officeDocument/2006/relationships/tags" Target="../tags/tag282.xml"/><Relationship Id="rId32" Type="http://schemas.openxmlformats.org/officeDocument/2006/relationships/tags" Target="../tags/tag303.xml"/><Relationship Id="rId37" Type="http://schemas.openxmlformats.org/officeDocument/2006/relationships/tags" Target="../tags/tag308.xml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74" Type="http://schemas.openxmlformats.org/officeDocument/2006/relationships/image" Target="../media/image210.png"/><Relationship Id="rId79" Type="http://schemas.openxmlformats.org/officeDocument/2006/relationships/image" Target="../media/image215.png"/><Relationship Id="rId5" Type="http://schemas.openxmlformats.org/officeDocument/2006/relationships/tags" Target="../tags/tag276.xml"/><Relationship Id="rId90" Type="http://schemas.openxmlformats.org/officeDocument/2006/relationships/image" Target="../media/image97.png"/><Relationship Id="rId14" Type="http://schemas.openxmlformats.org/officeDocument/2006/relationships/tags" Target="../tags/tag285.xml"/><Relationship Id="rId22" Type="http://schemas.openxmlformats.org/officeDocument/2006/relationships/tags" Target="../tags/tag293.xml"/><Relationship Id="rId27" Type="http://schemas.openxmlformats.org/officeDocument/2006/relationships/tags" Target="../tags/tag298.xml"/><Relationship Id="rId30" Type="http://schemas.openxmlformats.org/officeDocument/2006/relationships/tags" Target="../tags/tag301.xml"/><Relationship Id="rId35" Type="http://schemas.openxmlformats.org/officeDocument/2006/relationships/tags" Target="../tags/tag306.xml"/><Relationship Id="rId43" Type="http://schemas.openxmlformats.org/officeDocument/2006/relationships/tags" Target="../tags/tag314.xml"/><Relationship Id="rId48" Type="http://schemas.openxmlformats.org/officeDocument/2006/relationships/tags" Target="../tags/tag319.xml"/><Relationship Id="rId56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image" Target="../media/image205.png"/><Relationship Id="rId77" Type="http://schemas.openxmlformats.org/officeDocument/2006/relationships/image" Target="../media/image213.png"/><Relationship Id="rId8" Type="http://schemas.openxmlformats.org/officeDocument/2006/relationships/tags" Target="../tags/tag279.xml"/><Relationship Id="rId51" Type="http://schemas.openxmlformats.org/officeDocument/2006/relationships/image" Target="../media/image61.png"/><Relationship Id="rId72" Type="http://schemas.openxmlformats.org/officeDocument/2006/relationships/image" Target="../media/image208.png"/><Relationship Id="rId80" Type="http://schemas.openxmlformats.org/officeDocument/2006/relationships/image" Target="../media/image85.png"/><Relationship Id="rId85" Type="http://schemas.openxmlformats.org/officeDocument/2006/relationships/image" Target="../media/image91.png"/><Relationship Id="rId3" Type="http://schemas.openxmlformats.org/officeDocument/2006/relationships/tags" Target="../tags/tag274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tags" Target="../tags/tag296.xml"/><Relationship Id="rId33" Type="http://schemas.openxmlformats.org/officeDocument/2006/relationships/tags" Target="../tags/tag304.xml"/><Relationship Id="rId38" Type="http://schemas.openxmlformats.org/officeDocument/2006/relationships/tags" Target="../tags/tag309.xml"/><Relationship Id="rId46" Type="http://schemas.openxmlformats.org/officeDocument/2006/relationships/tags" Target="../tags/tag317.xml"/><Relationship Id="rId59" Type="http://schemas.openxmlformats.org/officeDocument/2006/relationships/image" Target="../media/image69.png"/><Relationship Id="rId67" Type="http://schemas.openxmlformats.org/officeDocument/2006/relationships/image" Target="../media/image77.png"/><Relationship Id="rId20" Type="http://schemas.openxmlformats.org/officeDocument/2006/relationships/tags" Target="../tags/tag291.xml"/><Relationship Id="rId41" Type="http://schemas.openxmlformats.org/officeDocument/2006/relationships/tags" Target="../tags/tag312.xml"/><Relationship Id="rId54" Type="http://schemas.openxmlformats.org/officeDocument/2006/relationships/image" Target="../media/image64.png"/><Relationship Id="rId62" Type="http://schemas.openxmlformats.org/officeDocument/2006/relationships/image" Target="../media/image72.png"/><Relationship Id="rId70" Type="http://schemas.openxmlformats.org/officeDocument/2006/relationships/image" Target="../media/image206.png"/><Relationship Id="rId75" Type="http://schemas.openxmlformats.org/officeDocument/2006/relationships/image" Target="../media/image211.png"/><Relationship Id="rId83" Type="http://schemas.openxmlformats.org/officeDocument/2006/relationships/image" Target="../media/image89.png"/><Relationship Id="rId88" Type="http://schemas.openxmlformats.org/officeDocument/2006/relationships/image" Target="../media/image94.png"/><Relationship Id="rId91" Type="http://schemas.openxmlformats.org/officeDocument/2006/relationships/image" Target="../media/image98.png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5" Type="http://schemas.openxmlformats.org/officeDocument/2006/relationships/tags" Target="../tags/tag286.xml"/><Relationship Id="rId23" Type="http://schemas.openxmlformats.org/officeDocument/2006/relationships/tags" Target="../tags/tag294.xml"/><Relationship Id="rId28" Type="http://schemas.openxmlformats.org/officeDocument/2006/relationships/tags" Target="../tags/tag299.xml"/><Relationship Id="rId36" Type="http://schemas.openxmlformats.org/officeDocument/2006/relationships/tags" Target="../tags/tag307.xml"/><Relationship Id="rId49" Type="http://schemas.openxmlformats.org/officeDocument/2006/relationships/slideLayout" Target="../slideLayouts/slideLayout2.xml"/><Relationship Id="rId57" Type="http://schemas.openxmlformats.org/officeDocument/2006/relationships/image" Target="../media/image67.png"/><Relationship Id="rId10" Type="http://schemas.openxmlformats.org/officeDocument/2006/relationships/tags" Target="../tags/tag281.xml"/><Relationship Id="rId31" Type="http://schemas.openxmlformats.org/officeDocument/2006/relationships/tags" Target="../tags/tag302.xml"/><Relationship Id="rId44" Type="http://schemas.openxmlformats.org/officeDocument/2006/relationships/tags" Target="../tags/tag315.xml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73" Type="http://schemas.openxmlformats.org/officeDocument/2006/relationships/image" Target="../media/image209.png"/><Relationship Id="rId78" Type="http://schemas.openxmlformats.org/officeDocument/2006/relationships/image" Target="../media/image214.png"/><Relationship Id="rId81" Type="http://schemas.openxmlformats.org/officeDocument/2006/relationships/image" Target="../media/image86.png"/><Relationship Id="rId86" Type="http://schemas.openxmlformats.org/officeDocument/2006/relationships/image" Target="../media/image92.png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9" Type="http://schemas.openxmlformats.org/officeDocument/2006/relationships/tags" Target="../tags/tag310.xml"/><Relationship Id="rId34" Type="http://schemas.openxmlformats.org/officeDocument/2006/relationships/tags" Target="../tags/tag305.xml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76" Type="http://schemas.openxmlformats.org/officeDocument/2006/relationships/image" Target="../media/image212.png"/><Relationship Id="rId7" Type="http://schemas.openxmlformats.org/officeDocument/2006/relationships/tags" Target="../tags/tag278.xml"/><Relationship Id="rId71" Type="http://schemas.openxmlformats.org/officeDocument/2006/relationships/image" Target="../media/image207.png"/><Relationship Id="rId2" Type="http://schemas.openxmlformats.org/officeDocument/2006/relationships/tags" Target="../tags/tag273.xml"/><Relationship Id="rId29" Type="http://schemas.openxmlformats.org/officeDocument/2006/relationships/tags" Target="../tags/tag300.xml"/><Relationship Id="rId24" Type="http://schemas.openxmlformats.org/officeDocument/2006/relationships/tags" Target="../tags/tag295.xml"/><Relationship Id="rId40" Type="http://schemas.openxmlformats.org/officeDocument/2006/relationships/tags" Target="../tags/tag311.xml"/><Relationship Id="rId45" Type="http://schemas.openxmlformats.org/officeDocument/2006/relationships/tags" Target="../tags/tag316.xml"/><Relationship Id="rId66" Type="http://schemas.openxmlformats.org/officeDocument/2006/relationships/image" Target="../media/image76.png"/><Relationship Id="rId87" Type="http://schemas.openxmlformats.org/officeDocument/2006/relationships/image" Target="../media/image93.png"/><Relationship Id="rId61" Type="http://schemas.openxmlformats.org/officeDocument/2006/relationships/image" Target="../media/image71.png"/><Relationship Id="rId82" Type="http://schemas.openxmlformats.org/officeDocument/2006/relationships/image" Target="../media/image88.png"/><Relationship Id="rId19" Type="http://schemas.openxmlformats.org/officeDocument/2006/relationships/tags" Target="../tags/tag2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32.xml"/><Relationship Id="rId18" Type="http://schemas.openxmlformats.org/officeDocument/2006/relationships/tags" Target="../tags/tag337.xml"/><Relationship Id="rId26" Type="http://schemas.openxmlformats.org/officeDocument/2006/relationships/image" Target="../media/image148.png"/><Relationship Id="rId39" Type="http://schemas.openxmlformats.org/officeDocument/2006/relationships/image" Target="../media/image223.png"/><Relationship Id="rId21" Type="http://schemas.openxmlformats.org/officeDocument/2006/relationships/tags" Target="../tags/tag340.xml"/><Relationship Id="rId34" Type="http://schemas.openxmlformats.org/officeDocument/2006/relationships/image" Target="../media/image218.png"/><Relationship Id="rId42" Type="http://schemas.openxmlformats.org/officeDocument/2006/relationships/image" Target="../media/image226.png"/><Relationship Id="rId47" Type="http://schemas.openxmlformats.org/officeDocument/2006/relationships/image" Target="../media/image231.png"/><Relationship Id="rId7" Type="http://schemas.openxmlformats.org/officeDocument/2006/relationships/tags" Target="../tags/tag326.xml"/><Relationship Id="rId2" Type="http://schemas.openxmlformats.org/officeDocument/2006/relationships/tags" Target="../tags/tag321.xml"/><Relationship Id="rId16" Type="http://schemas.openxmlformats.org/officeDocument/2006/relationships/tags" Target="../tags/tag335.xml"/><Relationship Id="rId29" Type="http://schemas.openxmlformats.org/officeDocument/2006/relationships/image" Target="../media/image151.png"/><Relationship Id="rId11" Type="http://schemas.openxmlformats.org/officeDocument/2006/relationships/tags" Target="../tags/tag330.xml"/><Relationship Id="rId24" Type="http://schemas.openxmlformats.org/officeDocument/2006/relationships/tags" Target="../tags/tag343.xml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" Type="http://schemas.openxmlformats.org/officeDocument/2006/relationships/tags" Target="../tags/tag324.xml"/><Relationship Id="rId15" Type="http://schemas.openxmlformats.org/officeDocument/2006/relationships/tags" Target="../tags/tag334.xml"/><Relationship Id="rId23" Type="http://schemas.openxmlformats.org/officeDocument/2006/relationships/tags" Target="../tags/tag342.xml"/><Relationship Id="rId28" Type="http://schemas.openxmlformats.org/officeDocument/2006/relationships/image" Target="../media/image150.png"/><Relationship Id="rId36" Type="http://schemas.openxmlformats.org/officeDocument/2006/relationships/image" Target="../media/image220.png"/><Relationship Id="rId49" Type="http://schemas.openxmlformats.org/officeDocument/2006/relationships/image" Target="../media/image233.png"/><Relationship Id="rId10" Type="http://schemas.openxmlformats.org/officeDocument/2006/relationships/tags" Target="../tags/tag329.xml"/><Relationship Id="rId19" Type="http://schemas.openxmlformats.org/officeDocument/2006/relationships/tags" Target="../tags/tag338.xml"/><Relationship Id="rId31" Type="http://schemas.openxmlformats.org/officeDocument/2006/relationships/image" Target="../media/image153.png"/><Relationship Id="rId44" Type="http://schemas.openxmlformats.org/officeDocument/2006/relationships/image" Target="../media/image228.png"/><Relationship Id="rId4" Type="http://schemas.openxmlformats.org/officeDocument/2006/relationships/tags" Target="../tags/tag323.xml"/><Relationship Id="rId9" Type="http://schemas.openxmlformats.org/officeDocument/2006/relationships/tags" Target="../tags/tag328.xml"/><Relationship Id="rId14" Type="http://schemas.openxmlformats.org/officeDocument/2006/relationships/tags" Target="../tags/tag333.xml"/><Relationship Id="rId22" Type="http://schemas.openxmlformats.org/officeDocument/2006/relationships/tags" Target="../tags/tag341.xml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219.png"/><Relationship Id="rId43" Type="http://schemas.openxmlformats.org/officeDocument/2006/relationships/image" Target="../media/image227.png"/><Relationship Id="rId48" Type="http://schemas.openxmlformats.org/officeDocument/2006/relationships/image" Target="../media/image232.png"/><Relationship Id="rId8" Type="http://schemas.openxmlformats.org/officeDocument/2006/relationships/tags" Target="../tags/tag327.xml"/><Relationship Id="rId3" Type="http://schemas.openxmlformats.org/officeDocument/2006/relationships/tags" Target="../tags/tag322.xml"/><Relationship Id="rId12" Type="http://schemas.openxmlformats.org/officeDocument/2006/relationships/tags" Target="../tags/tag331.xml"/><Relationship Id="rId17" Type="http://schemas.openxmlformats.org/officeDocument/2006/relationships/tags" Target="../tags/tag33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Relationship Id="rId46" Type="http://schemas.openxmlformats.org/officeDocument/2006/relationships/image" Target="../media/image230.png"/><Relationship Id="rId20" Type="http://schemas.openxmlformats.org/officeDocument/2006/relationships/tags" Target="../tags/tag339.xml"/><Relationship Id="rId41" Type="http://schemas.openxmlformats.org/officeDocument/2006/relationships/image" Target="../media/image225.png"/><Relationship Id="rId1" Type="http://schemas.openxmlformats.org/officeDocument/2006/relationships/tags" Target="../tags/tag320.xml"/><Relationship Id="rId6" Type="http://schemas.openxmlformats.org/officeDocument/2006/relationships/tags" Target="../tags/tag32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56.xml"/><Relationship Id="rId18" Type="http://schemas.openxmlformats.org/officeDocument/2006/relationships/tags" Target="../tags/tag361.xml"/><Relationship Id="rId26" Type="http://schemas.openxmlformats.org/officeDocument/2006/relationships/image" Target="../media/image149.png"/><Relationship Id="rId39" Type="http://schemas.openxmlformats.org/officeDocument/2006/relationships/image" Target="../media/image238.png"/><Relationship Id="rId21" Type="http://schemas.openxmlformats.org/officeDocument/2006/relationships/tags" Target="../tags/tag364.xml"/><Relationship Id="rId34" Type="http://schemas.openxmlformats.org/officeDocument/2006/relationships/image" Target="../media/image225.png"/><Relationship Id="rId42" Type="http://schemas.openxmlformats.org/officeDocument/2006/relationships/image" Target="../media/image241.png"/><Relationship Id="rId47" Type="http://schemas.openxmlformats.org/officeDocument/2006/relationships/image" Target="../media/image246.png"/><Relationship Id="rId7" Type="http://schemas.openxmlformats.org/officeDocument/2006/relationships/tags" Target="../tags/tag350.xml"/><Relationship Id="rId2" Type="http://schemas.openxmlformats.org/officeDocument/2006/relationships/tags" Target="../tags/tag345.xml"/><Relationship Id="rId16" Type="http://schemas.openxmlformats.org/officeDocument/2006/relationships/tags" Target="../tags/tag359.xml"/><Relationship Id="rId29" Type="http://schemas.openxmlformats.org/officeDocument/2006/relationships/image" Target="../media/image152.png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34.png"/><Relationship Id="rId37" Type="http://schemas.openxmlformats.org/officeDocument/2006/relationships/image" Target="../media/image237.png"/><Relationship Id="rId40" Type="http://schemas.openxmlformats.org/officeDocument/2006/relationships/image" Target="../media/image239.png"/><Relationship Id="rId45" Type="http://schemas.openxmlformats.org/officeDocument/2006/relationships/image" Target="../media/image244.png"/><Relationship Id="rId5" Type="http://schemas.openxmlformats.org/officeDocument/2006/relationships/tags" Target="../tags/tag348.xml"/><Relationship Id="rId15" Type="http://schemas.openxmlformats.org/officeDocument/2006/relationships/tags" Target="../tags/tag358.xml"/><Relationship Id="rId23" Type="http://schemas.openxmlformats.org/officeDocument/2006/relationships/tags" Target="../tags/tag366.xml"/><Relationship Id="rId28" Type="http://schemas.openxmlformats.org/officeDocument/2006/relationships/image" Target="../media/image151.png"/><Relationship Id="rId36" Type="http://schemas.openxmlformats.org/officeDocument/2006/relationships/image" Target="../media/image236.png"/><Relationship Id="rId10" Type="http://schemas.openxmlformats.org/officeDocument/2006/relationships/tags" Target="../tags/tag353.xml"/><Relationship Id="rId19" Type="http://schemas.openxmlformats.org/officeDocument/2006/relationships/tags" Target="../tags/tag362.xml"/><Relationship Id="rId31" Type="http://schemas.openxmlformats.org/officeDocument/2006/relationships/image" Target="../media/image220.png"/><Relationship Id="rId44" Type="http://schemas.openxmlformats.org/officeDocument/2006/relationships/image" Target="../media/image243.png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tags" Target="../tags/tag357.xml"/><Relationship Id="rId22" Type="http://schemas.openxmlformats.org/officeDocument/2006/relationships/tags" Target="../tags/tag365.xml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235.png"/><Relationship Id="rId43" Type="http://schemas.openxmlformats.org/officeDocument/2006/relationships/image" Target="../media/image242.png"/><Relationship Id="rId8" Type="http://schemas.openxmlformats.org/officeDocument/2006/relationships/tags" Target="../tags/tag351.xml"/><Relationship Id="rId3" Type="http://schemas.openxmlformats.org/officeDocument/2006/relationships/tags" Target="../tags/tag346.xml"/><Relationship Id="rId12" Type="http://schemas.openxmlformats.org/officeDocument/2006/relationships/tags" Target="../tags/tag355.xml"/><Relationship Id="rId17" Type="http://schemas.openxmlformats.org/officeDocument/2006/relationships/tags" Target="../tags/tag360.xml"/><Relationship Id="rId25" Type="http://schemas.openxmlformats.org/officeDocument/2006/relationships/image" Target="../media/image148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45.png"/><Relationship Id="rId20" Type="http://schemas.openxmlformats.org/officeDocument/2006/relationships/tags" Target="../tags/tag363.xml"/><Relationship Id="rId41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79.xml"/><Relationship Id="rId18" Type="http://schemas.openxmlformats.org/officeDocument/2006/relationships/tags" Target="../tags/tag384.xml"/><Relationship Id="rId26" Type="http://schemas.openxmlformats.org/officeDocument/2006/relationships/image" Target="../media/image152.png"/><Relationship Id="rId39" Type="http://schemas.openxmlformats.org/officeDocument/2006/relationships/image" Target="../media/image25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47.png"/><Relationship Id="rId7" Type="http://schemas.openxmlformats.org/officeDocument/2006/relationships/tags" Target="../tags/tag373.xml"/><Relationship Id="rId2" Type="http://schemas.openxmlformats.org/officeDocument/2006/relationships/tags" Target="../tags/tag368.xml"/><Relationship Id="rId16" Type="http://schemas.openxmlformats.org/officeDocument/2006/relationships/tags" Target="../tags/tag382.xml"/><Relationship Id="rId20" Type="http://schemas.openxmlformats.org/officeDocument/2006/relationships/tags" Target="../tags/tag386.xml"/><Relationship Id="rId29" Type="http://schemas.openxmlformats.org/officeDocument/2006/relationships/image" Target="../media/image234.png"/><Relationship Id="rId41" Type="http://schemas.openxmlformats.org/officeDocument/2006/relationships/image" Target="../media/image254.png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tags" Target="../tags/tag377.xml"/><Relationship Id="rId24" Type="http://schemas.openxmlformats.org/officeDocument/2006/relationships/image" Target="../media/image150.png"/><Relationship Id="rId32" Type="http://schemas.openxmlformats.org/officeDocument/2006/relationships/image" Target="../media/image244.png"/><Relationship Id="rId37" Type="http://schemas.openxmlformats.org/officeDocument/2006/relationships/image" Target="../media/image250.png"/><Relationship Id="rId40" Type="http://schemas.openxmlformats.org/officeDocument/2006/relationships/image" Target="../media/image253.png"/><Relationship Id="rId5" Type="http://schemas.openxmlformats.org/officeDocument/2006/relationships/tags" Target="../tags/tag371.xml"/><Relationship Id="rId15" Type="http://schemas.openxmlformats.org/officeDocument/2006/relationships/tags" Target="../tags/tag381.xml"/><Relationship Id="rId23" Type="http://schemas.openxmlformats.org/officeDocument/2006/relationships/image" Target="../media/image149.png"/><Relationship Id="rId28" Type="http://schemas.openxmlformats.org/officeDocument/2006/relationships/image" Target="../media/image220.png"/><Relationship Id="rId36" Type="http://schemas.openxmlformats.org/officeDocument/2006/relationships/image" Target="../media/image249.png"/><Relationship Id="rId10" Type="http://schemas.openxmlformats.org/officeDocument/2006/relationships/tags" Target="../tags/tag376.xml"/><Relationship Id="rId19" Type="http://schemas.openxmlformats.org/officeDocument/2006/relationships/tags" Target="../tags/tag385.xml"/><Relationship Id="rId31" Type="http://schemas.openxmlformats.org/officeDocument/2006/relationships/image" Target="../media/image229.png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tags" Target="../tags/tag380.xml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225.png"/><Relationship Id="rId35" Type="http://schemas.openxmlformats.org/officeDocument/2006/relationships/image" Target="../media/image248.png"/><Relationship Id="rId8" Type="http://schemas.openxmlformats.org/officeDocument/2006/relationships/tags" Target="../tags/tag374.xml"/><Relationship Id="rId3" Type="http://schemas.openxmlformats.org/officeDocument/2006/relationships/tags" Target="../tags/tag369.xml"/><Relationship Id="rId12" Type="http://schemas.openxmlformats.org/officeDocument/2006/relationships/tags" Target="../tags/tag378.xml"/><Relationship Id="rId17" Type="http://schemas.openxmlformats.org/officeDocument/2006/relationships/tags" Target="../tags/tag383.xml"/><Relationship Id="rId25" Type="http://schemas.openxmlformats.org/officeDocument/2006/relationships/image" Target="../media/image151.png"/><Relationship Id="rId33" Type="http://schemas.openxmlformats.org/officeDocument/2006/relationships/image" Target="../media/image246.png"/><Relationship Id="rId38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99.xml"/><Relationship Id="rId18" Type="http://schemas.openxmlformats.org/officeDocument/2006/relationships/tags" Target="../tags/tag404.xml"/><Relationship Id="rId26" Type="http://schemas.openxmlformats.org/officeDocument/2006/relationships/image" Target="../media/image150.png"/><Relationship Id="rId39" Type="http://schemas.openxmlformats.org/officeDocument/2006/relationships/image" Target="../media/image154.png"/><Relationship Id="rId21" Type="http://schemas.openxmlformats.org/officeDocument/2006/relationships/tags" Target="../tags/tag407.xml"/><Relationship Id="rId34" Type="http://schemas.openxmlformats.org/officeDocument/2006/relationships/image" Target="../media/image244.png"/><Relationship Id="rId42" Type="http://schemas.openxmlformats.org/officeDocument/2006/relationships/image" Target="../media/image256.png"/><Relationship Id="rId7" Type="http://schemas.openxmlformats.org/officeDocument/2006/relationships/tags" Target="../tags/tag393.xml"/><Relationship Id="rId2" Type="http://schemas.openxmlformats.org/officeDocument/2006/relationships/tags" Target="../tags/tag388.xml"/><Relationship Id="rId16" Type="http://schemas.openxmlformats.org/officeDocument/2006/relationships/tags" Target="../tags/tag402.xml"/><Relationship Id="rId29" Type="http://schemas.openxmlformats.org/officeDocument/2006/relationships/image" Target="../media/image153.png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24" Type="http://schemas.openxmlformats.org/officeDocument/2006/relationships/image" Target="../media/image148.png"/><Relationship Id="rId32" Type="http://schemas.openxmlformats.org/officeDocument/2006/relationships/image" Target="../media/image225.png"/><Relationship Id="rId37" Type="http://schemas.openxmlformats.org/officeDocument/2006/relationships/image" Target="../media/image255.png"/><Relationship Id="rId40" Type="http://schemas.openxmlformats.org/officeDocument/2006/relationships/image" Target="../media/image131.png"/><Relationship Id="rId45" Type="http://schemas.openxmlformats.org/officeDocument/2006/relationships/image" Target="../media/image257.png"/><Relationship Id="rId5" Type="http://schemas.openxmlformats.org/officeDocument/2006/relationships/tags" Target="../tags/tag391.xml"/><Relationship Id="rId15" Type="http://schemas.openxmlformats.org/officeDocument/2006/relationships/tags" Target="../tags/tag401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52.png"/><Relationship Id="rId36" Type="http://schemas.openxmlformats.org/officeDocument/2006/relationships/image" Target="../media/image251.png"/><Relationship Id="rId10" Type="http://schemas.openxmlformats.org/officeDocument/2006/relationships/tags" Target="../tags/tag396.xml"/><Relationship Id="rId19" Type="http://schemas.openxmlformats.org/officeDocument/2006/relationships/tags" Target="../tags/tag405.xml"/><Relationship Id="rId31" Type="http://schemas.openxmlformats.org/officeDocument/2006/relationships/image" Target="../media/image234.png"/><Relationship Id="rId44" Type="http://schemas.openxmlformats.org/officeDocument/2006/relationships/image" Target="../media/image162.png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Relationship Id="rId22" Type="http://schemas.openxmlformats.org/officeDocument/2006/relationships/tags" Target="../tags/tag408.xml"/><Relationship Id="rId27" Type="http://schemas.openxmlformats.org/officeDocument/2006/relationships/image" Target="../media/image151.png"/><Relationship Id="rId30" Type="http://schemas.openxmlformats.org/officeDocument/2006/relationships/image" Target="../media/image220.png"/><Relationship Id="rId35" Type="http://schemas.openxmlformats.org/officeDocument/2006/relationships/image" Target="../media/image246.png"/><Relationship Id="rId43" Type="http://schemas.openxmlformats.org/officeDocument/2006/relationships/image" Target="../media/image161.png"/><Relationship Id="rId8" Type="http://schemas.openxmlformats.org/officeDocument/2006/relationships/tags" Target="../tags/tag394.xml"/><Relationship Id="rId3" Type="http://schemas.openxmlformats.org/officeDocument/2006/relationships/tags" Target="../tags/tag389.xml"/><Relationship Id="rId12" Type="http://schemas.openxmlformats.org/officeDocument/2006/relationships/tags" Target="../tags/tag398.xml"/><Relationship Id="rId17" Type="http://schemas.openxmlformats.org/officeDocument/2006/relationships/tags" Target="../tags/tag403.xml"/><Relationship Id="rId25" Type="http://schemas.openxmlformats.org/officeDocument/2006/relationships/image" Target="../media/image149.png"/><Relationship Id="rId33" Type="http://schemas.openxmlformats.org/officeDocument/2006/relationships/image" Target="../media/image229.png"/><Relationship Id="rId38" Type="http://schemas.openxmlformats.org/officeDocument/2006/relationships/image" Target="../media/image128.png"/><Relationship Id="rId20" Type="http://schemas.openxmlformats.org/officeDocument/2006/relationships/tags" Target="../tags/tag406.xml"/><Relationship Id="rId41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421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23.png"/><Relationship Id="rId3" Type="http://schemas.openxmlformats.org/officeDocument/2006/relationships/tags" Target="../tags/tag411.xml"/><Relationship Id="rId21" Type="http://schemas.openxmlformats.org/officeDocument/2006/relationships/image" Target="../media/image118.png"/><Relationship Id="rId34" Type="http://schemas.openxmlformats.org/officeDocument/2006/relationships/image" Target="../media/image266.png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image" Target="../media/image122.png"/><Relationship Id="rId33" Type="http://schemas.openxmlformats.org/officeDocument/2006/relationships/image" Target="../media/image265.png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0" Type="http://schemas.openxmlformats.org/officeDocument/2006/relationships/image" Target="../media/image258.png"/><Relationship Id="rId29" Type="http://schemas.openxmlformats.org/officeDocument/2006/relationships/image" Target="../media/image261.png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24" Type="http://schemas.openxmlformats.org/officeDocument/2006/relationships/image" Target="../media/image121.png"/><Relationship Id="rId32" Type="http://schemas.openxmlformats.org/officeDocument/2006/relationships/image" Target="../media/image264.png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23" Type="http://schemas.openxmlformats.org/officeDocument/2006/relationships/image" Target="../media/image120.png"/><Relationship Id="rId28" Type="http://schemas.openxmlformats.org/officeDocument/2006/relationships/image" Target="../media/image260.png"/><Relationship Id="rId10" Type="http://schemas.openxmlformats.org/officeDocument/2006/relationships/tags" Target="../tags/tag418.xml"/><Relationship Id="rId19" Type="http://schemas.openxmlformats.org/officeDocument/2006/relationships/image" Target="../media/image116.png"/><Relationship Id="rId31" Type="http://schemas.openxmlformats.org/officeDocument/2006/relationships/image" Target="../media/image263.png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image" Target="../media/image119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8" Type="http://schemas.openxmlformats.org/officeDocument/2006/relationships/tags" Target="../tags/tag41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image" Target="../media/image2.png"/><Relationship Id="rId26" Type="http://schemas.openxmlformats.org/officeDocument/2006/relationships/image" Target="../media/image9.png"/><Relationship Id="rId3" Type="http://schemas.openxmlformats.org/officeDocument/2006/relationships/tags" Target="../tags/tag3.xml"/><Relationship Id="rId21" Type="http://schemas.openxmlformats.org/officeDocument/2006/relationships/image" Target="../media/image4.png"/><Relationship Id="rId34" Type="http://schemas.openxmlformats.org/officeDocument/2006/relationships/image" Target="../media/image1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tags" Target="../tags/tag10.xml"/><Relationship Id="rId19" Type="http://schemas.microsoft.com/office/2007/relationships/hdphoto" Target="../media/hdphoto1.wdp"/><Relationship Id="rId31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3.png"/><Relationship Id="rId26" Type="http://schemas.openxmlformats.org/officeDocument/2006/relationships/image" Target="../media/image25.png"/><Relationship Id="rId3" Type="http://schemas.openxmlformats.org/officeDocument/2006/relationships/tags" Target="../tags/tag19.xml"/><Relationship Id="rId21" Type="http://schemas.openxmlformats.org/officeDocument/2006/relationships/image" Target="../media/image20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microsoft.com/office/2007/relationships/hdphoto" Target="../media/hdphoto1.wdp"/><Relationship Id="rId25" Type="http://schemas.openxmlformats.org/officeDocument/2006/relationships/image" Target="../media/image24.png"/><Relationship Id="rId2" Type="http://schemas.openxmlformats.org/officeDocument/2006/relationships/tags" Target="../tags/tag18.xml"/><Relationship Id="rId16" Type="http://schemas.openxmlformats.org/officeDocument/2006/relationships/image" Target="../media/image2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3.png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26.xml"/><Relationship Id="rId19" Type="http://schemas.openxmlformats.org/officeDocument/2006/relationships/image" Target="../media/image4.png"/><Relationship Id="rId31" Type="http://schemas.openxmlformats.org/officeDocument/2006/relationships/image" Target="../media/image30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image" Target="../media/image31.png"/><Relationship Id="rId26" Type="http://schemas.openxmlformats.org/officeDocument/2006/relationships/image" Target="../media/image37.png"/><Relationship Id="rId3" Type="http://schemas.openxmlformats.org/officeDocument/2006/relationships/tags" Target="../tags/tag33.xml"/><Relationship Id="rId21" Type="http://schemas.openxmlformats.org/officeDocument/2006/relationships/image" Target="../media/image32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6.png"/><Relationship Id="rId33" Type="http://schemas.openxmlformats.org/officeDocument/2006/relationships/image" Target="../media/image43.png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image" Target="../media/image25.png"/><Relationship Id="rId29" Type="http://schemas.openxmlformats.org/officeDocument/2006/relationships/image" Target="../media/image39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35.png"/><Relationship Id="rId32" Type="http://schemas.openxmlformats.org/officeDocument/2006/relationships/image" Target="../media/image42.pn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image" Target="../media/image34.png"/><Relationship Id="rId28" Type="http://schemas.openxmlformats.org/officeDocument/2006/relationships/image" Target="../media/image27.png"/><Relationship Id="rId10" Type="http://schemas.openxmlformats.org/officeDocument/2006/relationships/tags" Target="../tags/tag40.xml"/><Relationship Id="rId19" Type="http://schemas.openxmlformats.org/officeDocument/2006/relationships/image" Target="../media/image24.png"/><Relationship Id="rId31" Type="http://schemas.openxmlformats.org/officeDocument/2006/relationships/image" Target="../media/image41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0.png"/><Relationship Id="rId8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3.png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image" Target="../media/image48.png"/><Relationship Id="rId41" Type="http://schemas.openxmlformats.org/officeDocument/2006/relationships/image" Target="../media/image39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42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33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image" Target="../media/image50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32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92.xml"/><Relationship Id="rId21" Type="http://schemas.openxmlformats.org/officeDocument/2006/relationships/tags" Target="../tags/tag87.xml"/><Relationship Id="rId42" Type="http://schemas.openxmlformats.org/officeDocument/2006/relationships/tags" Target="../tags/tag108.xml"/><Relationship Id="rId47" Type="http://schemas.openxmlformats.org/officeDocument/2006/relationships/tags" Target="../tags/tag113.xml"/><Relationship Id="rId63" Type="http://schemas.openxmlformats.org/officeDocument/2006/relationships/image" Target="../media/image74.png"/><Relationship Id="rId68" Type="http://schemas.openxmlformats.org/officeDocument/2006/relationships/image" Target="../media/image79.png"/><Relationship Id="rId84" Type="http://schemas.openxmlformats.org/officeDocument/2006/relationships/image" Target="../media/image95.png"/><Relationship Id="rId89" Type="http://schemas.openxmlformats.org/officeDocument/2006/relationships/image" Target="../media/image100.png"/><Relationship Id="rId16" Type="http://schemas.openxmlformats.org/officeDocument/2006/relationships/tags" Target="../tags/tag82.xml"/><Relationship Id="rId11" Type="http://schemas.openxmlformats.org/officeDocument/2006/relationships/tags" Target="../tags/tag77.xml"/><Relationship Id="rId32" Type="http://schemas.openxmlformats.org/officeDocument/2006/relationships/tags" Target="../tags/tag98.xml"/><Relationship Id="rId37" Type="http://schemas.openxmlformats.org/officeDocument/2006/relationships/tags" Target="../tags/tag103.xml"/><Relationship Id="rId53" Type="http://schemas.openxmlformats.org/officeDocument/2006/relationships/image" Target="../media/image64.png"/><Relationship Id="rId58" Type="http://schemas.openxmlformats.org/officeDocument/2006/relationships/image" Target="../media/image69.png"/><Relationship Id="rId74" Type="http://schemas.openxmlformats.org/officeDocument/2006/relationships/image" Target="../media/image85.png"/><Relationship Id="rId79" Type="http://schemas.openxmlformats.org/officeDocument/2006/relationships/image" Target="../media/image90.png"/><Relationship Id="rId5" Type="http://schemas.openxmlformats.org/officeDocument/2006/relationships/tags" Target="../tags/tag71.xml"/><Relationship Id="rId14" Type="http://schemas.openxmlformats.org/officeDocument/2006/relationships/tags" Target="../tags/tag80.xml"/><Relationship Id="rId22" Type="http://schemas.openxmlformats.org/officeDocument/2006/relationships/tags" Target="../tags/tag88.xml"/><Relationship Id="rId27" Type="http://schemas.openxmlformats.org/officeDocument/2006/relationships/tags" Target="../tags/tag93.xml"/><Relationship Id="rId30" Type="http://schemas.openxmlformats.org/officeDocument/2006/relationships/tags" Target="../tags/tag96.xml"/><Relationship Id="rId35" Type="http://schemas.openxmlformats.org/officeDocument/2006/relationships/tags" Target="../tags/tag101.xml"/><Relationship Id="rId43" Type="http://schemas.openxmlformats.org/officeDocument/2006/relationships/tags" Target="../tags/tag109.xml"/><Relationship Id="rId48" Type="http://schemas.openxmlformats.org/officeDocument/2006/relationships/slideLayout" Target="../slideLayouts/slideLayout2.xml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77" Type="http://schemas.openxmlformats.org/officeDocument/2006/relationships/image" Target="../media/image88.png"/><Relationship Id="rId8" Type="http://schemas.openxmlformats.org/officeDocument/2006/relationships/tags" Target="../tags/tag74.xml"/><Relationship Id="rId51" Type="http://schemas.openxmlformats.org/officeDocument/2006/relationships/image" Target="../media/image62.png"/><Relationship Id="rId72" Type="http://schemas.openxmlformats.org/officeDocument/2006/relationships/image" Target="../media/image83.png"/><Relationship Id="rId80" Type="http://schemas.openxmlformats.org/officeDocument/2006/relationships/image" Target="../media/image91.png"/><Relationship Id="rId85" Type="http://schemas.openxmlformats.org/officeDocument/2006/relationships/image" Target="../media/image96.png"/><Relationship Id="rId3" Type="http://schemas.openxmlformats.org/officeDocument/2006/relationships/tags" Target="../tags/tag69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tags" Target="../tags/tag91.xml"/><Relationship Id="rId33" Type="http://schemas.openxmlformats.org/officeDocument/2006/relationships/tags" Target="../tags/tag99.xml"/><Relationship Id="rId38" Type="http://schemas.openxmlformats.org/officeDocument/2006/relationships/tags" Target="../tags/tag104.xml"/><Relationship Id="rId46" Type="http://schemas.openxmlformats.org/officeDocument/2006/relationships/tags" Target="../tags/tag112.xml"/><Relationship Id="rId59" Type="http://schemas.openxmlformats.org/officeDocument/2006/relationships/image" Target="../media/image70.png"/><Relationship Id="rId67" Type="http://schemas.openxmlformats.org/officeDocument/2006/relationships/image" Target="../media/image78.png"/><Relationship Id="rId20" Type="http://schemas.openxmlformats.org/officeDocument/2006/relationships/tags" Target="../tags/tag86.xml"/><Relationship Id="rId41" Type="http://schemas.openxmlformats.org/officeDocument/2006/relationships/tags" Target="../tags/tag107.xml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pn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5" Type="http://schemas.openxmlformats.org/officeDocument/2006/relationships/tags" Target="../tags/tag81.xml"/><Relationship Id="rId23" Type="http://schemas.openxmlformats.org/officeDocument/2006/relationships/tags" Target="../tags/tag89.xml"/><Relationship Id="rId28" Type="http://schemas.openxmlformats.org/officeDocument/2006/relationships/tags" Target="../tags/tag94.xml"/><Relationship Id="rId36" Type="http://schemas.openxmlformats.org/officeDocument/2006/relationships/tags" Target="../tags/tag102.xml"/><Relationship Id="rId49" Type="http://schemas.openxmlformats.org/officeDocument/2006/relationships/image" Target="../media/image60.png"/><Relationship Id="rId57" Type="http://schemas.openxmlformats.org/officeDocument/2006/relationships/image" Target="../media/image68.png"/><Relationship Id="rId10" Type="http://schemas.openxmlformats.org/officeDocument/2006/relationships/tags" Target="../tags/tag76.xml"/><Relationship Id="rId31" Type="http://schemas.openxmlformats.org/officeDocument/2006/relationships/tags" Target="../tags/tag97.xml"/><Relationship Id="rId44" Type="http://schemas.openxmlformats.org/officeDocument/2006/relationships/tags" Target="../tags/tag110.xml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png"/><Relationship Id="rId73" Type="http://schemas.openxmlformats.org/officeDocument/2006/relationships/image" Target="../media/image84.png"/><Relationship Id="rId78" Type="http://schemas.openxmlformats.org/officeDocument/2006/relationships/image" Target="../media/image89.png"/><Relationship Id="rId81" Type="http://schemas.openxmlformats.org/officeDocument/2006/relationships/image" Target="../media/image92.png"/><Relationship Id="rId86" Type="http://schemas.openxmlformats.org/officeDocument/2006/relationships/image" Target="../media/image97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39" Type="http://schemas.openxmlformats.org/officeDocument/2006/relationships/tags" Target="../tags/tag105.xml"/><Relationship Id="rId34" Type="http://schemas.openxmlformats.org/officeDocument/2006/relationships/tags" Target="../tags/tag100.xml"/><Relationship Id="rId50" Type="http://schemas.openxmlformats.org/officeDocument/2006/relationships/image" Target="../media/image61.png"/><Relationship Id="rId55" Type="http://schemas.openxmlformats.org/officeDocument/2006/relationships/image" Target="../media/image66.png"/><Relationship Id="rId76" Type="http://schemas.openxmlformats.org/officeDocument/2006/relationships/image" Target="../media/image87.png"/><Relationship Id="rId7" Type="http://schemas.openxmlformats.org/officeDocument/2006/relationships/tags" Target="../tags/tag73.xml"/><Relationship Id="rId71" Type="http://schemas.openxmlformats.org/officeDocument/2006/relationships/image" Target="../media/image82.png"/><Relationship Id="rId2" Type="http://schemas.openxmlformats.org/officeDocument/2006/relationships/tags" Target="../tags/tag68.xml"/><Relationship Id="rId29" Type="http://schemas.openxmlformats.org/officeDocument/2006/relationships/tags" Target="../tags/tag95.xml"/><Relationship Id="rId24" Type="http://schemas.openxmlformats.org/officeDocument/2006/relationships/tags" Target="../tags/tag90.xml"/><Relationship Id="rId40" Type="http://schemas.openxmlformats.org/officeDocument/2006/relationships/tags" Target="../tags/tag106.xml"/><Relationship Id="rId45" Type="http://schemas.openxmlformats.org/officeDocument/2006/relationships/tags" Target="../tags/tag111.xml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61" Type="http://schemas.openxmlformats.org/officeDocument/2006/relationships/image" Target="../media/image72.png"/><Relationship Id="rId82" Type="http://schemas.openxmlformats.org/officeDocument/2006/relationships/image" Target="../media/image93.png"/><Relationship Id="rId19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tags" Target="../tags/tag116.xml"/><Relationship Id="rId21" Type="http://schemas.openxmlformats.org/officeDocument/2006/relationships/image" Target="../media/image107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103.jpeg"/><Relationship Id="rId25" Type="http://schemas.openxmlformats.org/officeDocument/2006/relationships/image" Target="../media/image111.png"/><Relationship Id="rId2" Type="http://schemas.openxmlformats.org/officeDocument/2006/relationships/tags" Target="../tags/tag115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110.png"/><Relationship Id="rId5" Type="http://schemas.openxmlformats.org/officeDocument/2006/relationships/tags" Target="../tags/tag118.xml"/><Relationship Id="rId15" Type="http://schemas.openxmlformats.org/officeDocument/2006/relationships/image" Target="../media/image101.jpe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tags" Target="../tags/tag123.xml"/><Relationship Id="rId19" Type="http://schemas.openxmlformats.org/officeDocument/2006/relationships/image" Target="../media/image105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image" Target="../media/image122.png"/><Relationship Id="rId21" Type="http://schemas.openxmlformats.org/officeDocument/2006/relationships/tags" Target="../tags/tag147.xml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29.png"/><Relationship Id="rId50" Type="http://schemas.openxmlformats.org/officeDocument/2006/relationships/image" Target="../media/image93.png"/><Relationship Id="rId55" Type="http://schemas.openxmlformats.org/officeDocument/2006/relationships/image" Target="../media/image131.png"/><Relationship Id="rId63" Type="http://schemas.openxmlformats.org/officeDocument/2006/relationships/image" Target="../media/image137.png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9" Type="http://schemas.openxmlformats.org/officeDocument/2006/relationships/tags" Target="../tags/tag155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7.png"/><Relationship Id="rId53" Type="http://schemas.openxmlformats.org/officeDocument/2006/relationships/image" Target="../media/image90.png"/><Relationship Id="rId58" Type="http://schemas.openxmlformats.org/officeDocument/2006/relationships/image" Target="../media/image98.png"/><Relationship Id="rId5" Type="http://schemas.openxmlformats.org/officeDocument/2006/relationships/tags" Target="../tags/tag131.xml"/><Relationship Id="rId61" Type="http://schemas.openxmlformats.org/officeDocument/2006/relationships/image" Target="../media/image135.png"/><Relationship Id="rId19" Type="http://schemas.openxmlformats.org/officeDocument/2006/relationships/tags" Target="../tags/tag14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88.png"/><Relationship Id="rId56" Type="http://schemas.openxmlformats.org/officeDocument/2006/relationships/image" Target="../media/image132.png"/><Relationship Id="rId8" Type="http://schemas.openxmlformats.org/officeDocument/2006/relationships/tags" Target="../tags/tag134.xml"/><Relationship Id="rId51" Type="http://schemas.openxmlformats.org/officeDocument/2006/relationships/image" Target="../media/image94.png"/><Relationship Id="rId3" Type="http://schemas.openxmlformats.org/officeDocument/2006/relationships/tags" Target="../tags/tag129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8.png"/><Relationship Id="rId59" Type="http://schemas.openxmlformats.org/officeDocument/2006/relationships/image" Target="../media/image133.png"/><Relationship Id="rId20" Type="http://schemas.openxmlformats.org/officeDocument/2006/relationships/tags" Target="../tags/tag146.xml"/><Relationship Id="rId41" Type="http://schemas.openxmlformats.org/officeDocument/2006/relationships/image" Target="../media/image124.png"/><Relationship Id="rId54" Type="http://schemas.openxmlformats.org/officeDocument/2006/relationships/image" Target="../media/image91.png"/><Relationship Id="rId62" Type="http://schemas.openxmlformats.org/officeDocument/2006/relationships/image" Target="../media/image136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image" Target="../media/image119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tags" Target="../tags/tag136.xml"/><Relationship Id="rId31" Type="http://schemas.openxmlformats.org/officeDocument/2006/relationships/tags" Target="../tags/tag157.xml"/><Relationship Id="rId44" Type="http://schemas.openxmlformats.org/officeDocument/2006/relationships/image" Target="../media/image80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1">
            <a:extLst>
              <a:ext uri="{FF2B5EF4-FFF2-40B4-BE49-F238E27FC236}">
                <a16:creationId xmlns:a16="http://schemas.microsoft.com/office/drawing/2014/main" id="{9BF93714-2611-89AE-DDA1-73F5001E56E7}"/>
              </a:ext>
            </a:extLst>
          </p:cNvPr>
          <p:cNvGrpSpPr>
            <a:grpSpLocks/>
          </p:cNvGrpSpPr>
          <p:nvPr/>
        </p:nvGrpSpPr>
        <p:grpSpPr bwMode="auto">
          <a:xfrm>
            <a:off x="3486148" y="946971"/>
            <a:ext cx="5219700" cy="1933575"/>
            <a:chOff x="2330010" y="1090468"/>
            <a:chExt cx="5220900" cy="1933487"/>
          </a:xfrm>
        </p:grpSpPr>
        <p:grpSp>
          <p:nvGrpSpPr>
            <p:cNvPr id="5" name="그룹 12">
              <a:extLst>
                <a:ext uri="{FF2B5EF4-FFF2-40B4-BE49-F238E27FC236}">
                  <a16:creationId xmlns:a16="http://schemas.microsoft.com/office/drawing/2014/main" id="{D091743B-09D1-8477-3FAE-C597DAD6A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2741" y="1534384"/>
              <a:ext cx="4680520" cy="1170130"/>
              <a:chOff x="3962890" y="1358770"/>
              <a:chExt cx="2295255" cy="1035115"/>
            </a:xfrm>
          </p:grpSpPr>
          <p:cxnSp>
            <p:nvCxnSpPr>
              <p:cNvPr id="9" name="직선 연결선 16">
                <a:extLst>
                  <a:ext uri="{FF2B5EF4-FFF2-40B4-BE49-F238E27FC236}">
                    <a16:creationId xmlns:a16="http://schemas.microsoft.com/office/drawing/2014/main" id="{B5C2D358-D390-D89F-D7A1-AFFF3A4682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1358770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252A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직선 연결선 17">
                <a:extLst>
                  <a:ext uri="{FF2B5EF4-FFF2-40B4-BE49-F238E27FC236}">
                    <a16:creationId xmlns:a16="http://schemas.microsoft.com/office/drawing/2014/main" id="{84763B66-C5CE-34CA-922B-5097A92658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2393885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252A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6" name="자유형 13">
              <a:extLst>
                <a:ext uri="{FF2B5EF4-FFF2-40B4-BE49-F238E27FC236}">
                  <a16:creationId xmlns:a16="http://schemas.microsoft.com/office/drawing/2014/main" id="{FC62EDA5-D5A7-2EAC-B68F-A4CBFB8E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71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2697352 h 1470660"/>
                <a:gd name="T6" fmla="*/ 167640 w 167640"/>
                <a:gd name="T7" fmla="*/ 269735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252A6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7" name="자유형 14">
              <a:extLst>
                <a:ext uri="{FF2B5EF4-FFF2-40B4-BE49-F238E27FC236}">
                  <a16:creationId xmlns:a16="http://schemas.microsoft.com/office/drawing/2014/main" id="{4DA0F4D6-EBA2-6D86-01C8-21B8406490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8327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2697352 h 1470660"/>
                <a:gd name="T6" fmla="*/ 167640 w 167640"/>
                <a:gd name="T7" fmla="*/ 269735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252A6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C9475EBE-BE20-0AE9-34DF-6A7CDFF7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010" y="1090468"/>
              <a:ext cx="5220580" cy="390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kumimoji="0" lang="en-US" altLang="ko-KR" sz="1400" b="1" dirty="0">
                  <a:solidFill>
                    <a:srgbClr val="252A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 Report</a:t>
              </a:r>
              <a:endParaRPr kumimoji="0" lang="ko-KR" altLang="en-US" sz="1400" b="1" dirty="0">
                <a:solidFill>
                  <a:srgbClr val="252A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7E5CD98D-864D-8D2F-D74D-4413E48EF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645" y="1635659"/>
            <a:ext cx="5130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Optimal Control Design </a:t>
            </a:r>
            <a:b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 an Inverted Pendulum on Cart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3C560-5B3D-B790-68A5-B317D9494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195" y="2662874"/>
            <a:ext cx="52197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NGUYEN DUC GIAP - 2022324052</a:t>
            </a:r>
            <a:endParaRPr kumimoji="0"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CC6F6BC-F7C0-2BC1-19E0-FEDC60F2C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579" y="5969935"/>
            <a:ext cx="2058932" cy="545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54BCB4-171F-8707-1BD8-F73D5BF89CEB}"/>
              </a:ext>
            </a:extLst>
          </p:cNvPr>
          <p:cNvSpPr txBox="1"/>
          <p:nvPr/>
        </p:nvSpPr>
        <p:spPr>
          <a:xfrm>
            <a:off x="3059824" y="4391582"/>
            <a:ext cx="6097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  <a:cs typeface="Times New Roman" panose="02020603050405020304" pitchFamily="18" charset="0"/>
              </a:rPr>
              <a:t>2023.12.12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433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LQR-v (velocity) Result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E0C460-C0C4-A055-65C5-D7DE37316100}"/>
              </a:ext>
            </a:extLst>
          </p:cNvPr>
          <p:cNvGrpSpPr/>
          <p:nvPr/>
        </p:nvGrpSpPr>
        <p:grpSpPr>
          <a:xfrm>
            <a:off x="381374" y="643171"/>
            <a:ext cx="4890603" cy="4312004"/>
            <a:chOff x="381374" y="643171"/>
            <a:chExt cx="4890603" cy="43120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070AD9-27E7-4BB1-7632-B361CEBEE0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177" y="643171"/>
              <a:ext cx="4888800" cy="3666600"/>
              <a:chOff x="383177" y="1200520"/>
              <a:chExt cx="4572000" cy="3429000"/>
            </a:xfrm>
          </p:grpSpPr>
          <p:pic>
            <p:nvPicPr>
              <p:cNvPr id="8" name="Picture 7" descr="A graph of a graph showing a cart posi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40124F6A-3D52-3824-DDB3-DA0FA0469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77" y="1200520"/>
                <a:ext cx="4572000" cy="3429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549E18D-25C1-B7DE-F822-2B5125399730}"/>
                  </a:ext>
                </a:extLst>
              </p:cNvPr>
              <p:cNvSpPr/>
              <p:nvPr/>
            </p:nvSpPr>
            <p:spPr>
              <a:xfrm>
                <a:off x="3426824" y="2220686"/>
                <a:ext cx="409302" cy="409302"/>
              </a:xfrm>
              <a:prstGeom prst="ellipse">
                <a:avLst/>
              </a:prstGeom>
              <a:solidFill>
                <a:srgbClr val="FF00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C2FCF75-0002-1D8C-64C7-F747EDA7794D}"/>
                  </a:ext>
                </a:extLst>
              </p:cNvPr>
              <p:cNvSpPr/>
              <p:nvPr/>
            </p:nvSpPr>
            <p:spPr>
              <a:xfrm>
                <a:off x="2268584" y="2220686"/>
                <a:ext cx="409302" cy="409302"/>
              </a:xfrm>
              <a:prstGeom prst="ellipse">
                <a:avLst/>
              </a:prstGeom>
              <a:solidFill>
                <a:srgbClr val="FF00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9500E1-1CD6-21F8-2659-E311C2958264}"/>
                </a:ext>
              </a:extLst>
            </p:cNvPr>
            <p:cNvSpPr/>
            <p:nvPr/>
          </p:nvSpPr>
          <p:spPr>
            <a:xfrm>
              <a:off x="381374" y="4307368"/>
              <a:ext cx="4888800" cy="647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5. LQR-v. Rod angle (a) and cart position (b) \\ in response to step reference and impulse disturbance.&#10;&#10;&#10;\end{document}" title="IguanaTex Bitmap Display">
              <a:extLst>
                <a:ext uri="{FF2B5EF4-FFF2-40B4-BE49-F238E27FC236}">
                  <a16:creationId xmlns:a16="http://schemas.microsoft.com/office/drawing/2014/main" id="{5679770C-EB88-9C38-357B-F068BDDF31DD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4" y="4419157"/>
              <a:ext cx="4773791" cy="433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590D0A-B8F4-7155-50B4-C61140C2935F}"/>
              </a:ext>
            </a:extLst>
          </p:cNvPr>
          <p:cNvGrpSpPr/>
          <p:nvPr/>
        </p:nvGrpSpPr>
        <p:grpSpPr>
          <a:xfrm>
            <a:off x="6558651" y="2384234"/>
            <a:ext cx="4959086" cy="4313060"/>
            <a:chOff x="6918973" y="1595700"/>
            <a:chExt cx="4959086" cy="43130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D4CBD39-7FBE-484F-6342-F199893815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025" y="1595700"/>
              <a:ext cx="4888800" cy="3666600"/>
              <a:chOff x="6252754" y="1776549"/>
              <a:chExt cx="4572000" cy="3429000"/>
            </a:xfrm>
          </p:grpSpPr>
          <p:pic>
            <p:nvPicPr>
              <p:cNvPr id="3" name="Picture 2" descr="A graph of a control force&#10;&#10;Description automatically generated with medium confidence">
                <a:extLst>
                  <a:ext uri="{FF2B5EF4-FFF2-40B4-BE49-F238E27FC236}">
                    <a16:creationId xmlns:a16="http://schemas.microsoft.com/office/drawing/2014/main" id="{5C253692-DA4B-0CAC-E3A7-A5A595B55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2754" y="1776549"/>
                <a:ext cx="4572000" cy="3429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2B30330-6231-CA75-3A8B-E942DB620ECB}"/>
                  </a:ext>
                </a:extLst>
              </p:cNvPr>
              <p:cNvSpPr/>
              <p:nvPr/>
            </p:nvSpPr>
            <p:spPr>
              <a:xfrm>
                <a:off x="9122229" y="3491049"/>
                <a:ext cx="509450" cy="471351"/>
              </a:xfrm>
              <a:prstGeom prst="ellipse">
                <a:avLst/>
              </a:prstGeom>
              <a:solidFill>
                <a:srgbClr val="FF00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26FBBA-5449-E132-B871-EEC27E90FC30}"/>
                </a:ext>
              </a:extLst>
            </p:cNvPr>
            <p:cNvSpPr/>
            <p:nvPr/>
          </p:nvSpPr>
          <p:spPr>
            <a:xfrm>
              <a:off x="6920025" y="5260953"/>
              <a:ext cx="4888800" cy="647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6. LQR-v. Control increment (a) and control (b) \\ in response to step reference and impulse disturbance.&#10;&#10;&#10;\end{document}" title="IguanaTex Bitmap Display">
              <a:extLst>
                <a:ext uri="{FF2B5EF4-FFF2-40B4-BE49-F238E27FC236}">
                  <a16:creationId xmlns:a16="http://schemas.microsoft.com/office/drawing/2014/main" id="{E2726A9A-4C3E-E762-340A-3BC2EC73652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973" y="5372743"/>
              <a:ext cx="4959086" cy="433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64902F-8EB1-80CC-94D5-A67B211757A0}"/>
              </a:ext>
            </a:extLst>
          </p:cNvPr>
          <p:cNvGrpSpPr/>
          <p:nvPr/>
        </p:nvGrpSpPr>
        <p:grpSpPr>
          <a:xfrm>
            <a:off x="7304345" y="634472"/>
            <a:ext cx="3839754" cy="607086"/>
            <a:chOff x="7304345" y="660599"/>
            <a:chExt cx="3839754" cy="607086"/>
          </a:xfrm>
        </p:grpSpPr>
        <p:pic>
          <p:nvPicPr>
            <p:cNvPr id="31" name="Picture 3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5B27DD27-E417-8EDC-6018-A407494BBCD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6" y="660599"/>
              <a:ext cx="2617293" cy="607086"/>
            </a:xfrm>
            <a:prstGeom prst="rect">
              <a:avLst/>
            </a:prstGeom>
          </p:spPr>
        </p:pic>
        <p:pic>
          <p:nvPicPr>
            <p:cNvPr id="32" name="Picture 3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 title="IguanaTex Bitmap Display">
              <a:extLst>
                <a:ext uri="{FF2B5EF4-FFF2-40B4-BE49-F238E27FC236}">
                  <a16:creationId xmlns:a16="http://schemas.microsoft.com/office/drawing/2014/main" id="{3982CE5E-65F6-AF62-321E-C435D2CA7F09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345" y="864262"/>
              <a:ext cx="886247" cy="14750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682C5-BB33-14B2-D243-FC9E06FF5FCA}"/>
              </a:ext>
            </a:extLst>
          </p:cNvPr>
          <p:cNvGrpSpPr/>
          <p:nvPr/>
        </p:nvGrpSpPr>
        <p:grpSpPr>
          <a:xfrm>
            <a:off x="6371773" y="1328752"/>
            <a:ext cx="5472059" cy="607086"/>
            <a:chOff x="6371773" y="1398424"/>
            <a:chExt cx="5472059" cy="607086"/>
          </a:xfrm>
        </p:grpSpPr>
        <p:pic>
          <p:nvPicPr>
            <p:cNvPr id="35" name="Picture 3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 title="IguanaTex Bitmap Display">
              <a:extLst>
                <a:ext uri="{FF2B5EF4-FFF2-40B4-BE49-F238E27FC236}">
                  <a16:creationId xmlns:a16="http://schemas.microsoft.com/office/drawing/2014/main" id="{1859B8CA-0417-BC68-69B8-066CF6FDC7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773" y="1601248"/>
              <a:ext cx="1818819" cy="179201"/>
            </a:xfrm>
            <a:prstGeom prst="rect">
              <a:avLst/>
            </a:prstGeom>
          </p:spPr>
        </p:pic>
        <p:pic>
          <p:nvPicPr>
            <p:cNvPr id="37" name="Picture 3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76AA19B1-5174-BD59-771A-1BAEF05B9AA5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1398424"/>
              <a:ext cx="3317028" cy="60708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393365-178B-9402-7E41-4B873EB6FF07}"/>
              </a:ext>
            </a:extLst>
          </p:cNvPr>
          <p:cNvGrpSpPr/>
          <p:nvPr/>
        </p:nvGrpSpPr>
        <p:grpSpPr>
          <a:xfrm>
            <a:off x="6880116" y="2023033"/>
            <a:ext cx="2669469" cy="203581"/>
            <a:chOff x="6880116" y="2023033"/>
            <a:chExt cx="2669469" cy="203581"/>
          </a:xfrm>
        </p:grpSpPr>
        <p:pic>
          <p:nvPicPr>
            <p:cNvPr id="41" name="Picture 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F7FF5CB6-B081-4938-2094-00804ACECEA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2023033"/>
              <a:ext cx="1022781" cy="203581"/>
            </a:xfrm>
            <a:prstGeom prst="rect">
              <a:avLst/>
            </a:prstGeom>
          </p:spPr>
        </p:pic>
        <p:pic>
          <p:nvPicPr>
  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 title="IguanaTex Bitmap Display">
              <a:extLst>
                <a:ext uri="{FF2B5EF4-FFF2-40B4-BE49-F238E27FC236}">
                  <a16:creationId xmlns:a16="http://schemas.microsoft.com/office/drawing/2014/main" id="{70F27CA6-F1C9-2800-539B-67B276C8AF5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116" y="2028841"/>
              <a:ext cx="1310476" cy="18407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98D5A1E-1141-4532-6125-C98CA865EB7D}"/>
              </a:ext>
            </a:extLst>
          </p:cNvPr>
          <p:cNvGrpSpPr/>
          <p:nvPr/>
        </p:nvGrpSpPr>
        <p:grpSpPr>
          <a:xfrm>
            <a:off x="456455" y="5260585"/>
            <a:ext cx="4813719" cy="203581"/>
            <a:chOff x="456455" y="5180556"/>
            <a:chExt cx="4813719" cy="203581"/>
          </a:xfrm>
        </p:grpSpPr>
        <p:pic>
          <p:nvPicPr>
  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_{e} = \text{diag}([1,\,1]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33AC8971-BB9F-C46E-D136-C4FB4A4A434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417" y="5180556"/>
              <a:ext cx="1453104" cy="203581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0.5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7D97AF21-39CB-3DB4-DD34-9B2C3D95F5B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355" y="5211031"/>
              <a:ext cx="666819" cy="142629"/>
            </a:xfrm>
            <a:prstGeom prst="rect">
              <a:avLst/>
            </a:prstGeom>
          </p:spPr>
        </p:pic>
        <p:pic>
          <p:nvPicPr>
            <p:cNvPr id="48" name="Picture 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 title="IguanaTex Bitmap Display">
              <a:extLst>
                <a:ext uri="{FF2B5EF4-FFF2-40B4-BE49-F238E27FC236}">
                  <a16:creationId xmlns:a16="http://schemas.microsoft.com/office/drawing/2014/main" id="{A859CA97-A5CA-FE44-584E-0C70C49C617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55" y="5191527"/>
              <a:ext cx="1742019" cy="181638"/>
            </a:xfrm>
            <a:prstGeom prst="rect">
              <a:avLst/>
            </a:prstGeom>
          </p:spPr>
        </p:pic>
      </p:grpSp>
      <p:pic>
        <p:nvPicPr>
          <p:cNvPr id="62" name="Picture 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violation exists in rod angle and control force.&#10;&#10;&#10;\end{document}" title="IguanaTex Bitmap Display">
            <a:extLst>
              <a:ext uri="{FF2B5EF4-FFF2-40B4-BE49-F238E27FC236}">
                <a16:creationId xmlns:a16="http://schemas.microsoft.com/office/drawing/2014/main" id="{149C252C-788D-D52A-F405-E08D225D80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4" y="6529162"/>
            <a:ext cx="5329675" cy="184076"/>
          </a:xfrm>
          <a:prstGeom prst="rect">
            <a:avLst/>
          </a:prstGeom>
        </p:spPr>
      </p:pic>
      <p:pic>
        <p:nvPicPr>
          <p:cNvPr id="65" name="Picture 6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Tracking performance depends on weighting matrices.&#10;&#10;&#10;\end{document}" title="IguanaTex Bitmap Display">
            <a:extLst>
              <a:ext uri="{FF2B5EF4-FFF2-40B4-BE49-F238E27FC236}">
                <a16:creationId xmlns:a16="http://schemas.microsoft.com/office/drawing/2014/main" id="{B49801B9-6099-30F3-5C5C-599B3D3DD2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4" y="6211542"/>
            <a:ext cx="5012723" cy="184076"/>
          </a:xfrm>
          <a:prstGeom prst="rect">
            <a:avLst/>
          </a:prstGeom>
        </p:spPr>
      </p:pic>
      <p:pic>
        <p:nvPicPr>
          <p:cNvPr id="70" name="Picture 6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Velocity form eliminates the need for an integral controller.&#10;&#10;&#10;\end{document}" title="IguanaTex Bitmap Display">
            <a:extLst>
              <a:ext uri="{FF2B5EF4-FFF2-40B4-BE49-F238E27FC236}">
                <a16:creationId xmlns:a16="http://schemas.microsoft.com/office/drawing/2014/main" id="{349CAA08-E810-AABC-49A0-710B8A992D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5" y="5893922"/>
            <a:ext cx="5501561" cy="1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6376994-0BF3-40F6-EC06-294E1D185F00}"/>
              </a:ext>
            </a:extLst>
          </p:cNvPr>
          <p:cNvSpPr/>
          <p:nvPr/>
        </p:nvSpPr>
        <p:spPr>
          <a:xfrm>
            <a:off x="1295954" y="5785401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77D624D-961B-9EA3-8C7B-51EC7AABAE99}"/>
              </a:ext>
            </a:extLst>
          </p:cNvPr>
          <p:cNvSpPr/>
          <p:nvPr/>
        </p:nvSpPr>
        <p:spPr>
          <a:xfrm>
            <a:off x="1295954" y="6507677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LQMPC Formulation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026473-9789-5D2F-F025-71F4062AE87F}"/>
              </a:ext>
            </a:extLst>
          </p:cNvPr>
          <p:cNvSpPr/>
          <p:nvPr/>
        </p:nvSpPr>
        <p:spPr>
          <a:xfrm>
            <a:off x="5044750" y="1007087"/>
            <a:ext cx="1451845" cy="64844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B1729C-FCCE-AD83-88B7-3ACB45F99DA6}"/>
              </a:ext>
            </a:extLst>
          </p:cNvPr>
          <p:cNvSpPr/>
          <p:nvPr/>
        </p:nvSpPr>
        <p:spPr>
          <a:xfrm>
            <a:off x="9002310" y="3089661"/>
            <a:ext cx="759510" cy="1235486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76F939-AB15-9B44-FDE6-8BB6C885961C}"/>
              </a:ext>
            </a:extLst>
          </p:cNvPr>
          <p:cNvSpPr/>
          <p:nvPr/>
        </p:nvSpPr>
        <p:spPr>
          <a:xfrm>
            <a:off x="6544570" y="3089661"/>
            <a:ext cx="1791786" cy="1235487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 title="IguanaTex Bitmap Display">
            <a:extLst>
              <a:ext uri="{FF2B5EF4-FFF2-40B4-BE49-F238E27FC236}">
                <a16:creationId xmlns:a16="http://schemas.microsoft.com/office/drawing/2014/main" id="{6DF1664F-22A0-D2D7-14E2-344C4126BF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" y="751862"/>
            <a:ext cx="2744228" cy="202971"/>
          </a:xfrm>
          <a:prstGeom prst="rect">
            <a:avLst/>
          </a:prstGeom>
        </p:spPr>
      </p:pic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\mathbf{y}[k] &amp;= \begin{bmatrix} 1 &amp; 0 &amp; 0 &amp; 0 \\ 0 &amp; 0 &amp; 1 &amp; 0 \end{bmatrix} \mathbf{x}[k] = \begin{bmatrix} \theta[k] \\ x[k] \end{bmatrix}&#10;\end{align*}&#10;&#10;&#10;\end{document}" title="IguanaTex Bitmap Display">
            <a:extLst>
              <a:ext uri="{FF2B5EF4-FFF2-40B4-BE49-F238E27FC236}">
                <a16:creationId xmlns:a16="http://schemas.microsoft.com/office/drawing/2014/main" id="{0884E765-1D16-DFF2-422A-311DB75FF7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692652"/>
            <a:ext cx="3757718" cy="910629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 title="IguanaTex Bitmap Display">
            <a:extLst>
              <a:ext uri="{FF2B5EF4-FFF2-40B4-BE49-F238E27FC236}">
                <a16:creationId xmlns:a16="http://schemas.microsoft.com/office/drawing/2014/main" id="{0097F28D-439A-E958-896C-F4A08E51F9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80" y="1979597"/>
            <a:ext cx="1865143" cy="161829"/>
          </a:xfrm>
          <a:prstGeom prst="rect">
            <a:avLst/>
          </a:prstGeom>
        </p:spPr>
      </p:pic>
      <p:pic>
        <p:nvPicPr>
          <p:cNvPr id="20" name="Picture 1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818F29B6-A9AE-8F62-4CEC-A154505514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1979597"/>
            <a:ext cx="2220343" cy="22902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 title="IguanaTex Bitmap Display">
            <a:extLst>
              <a:ext uri="{FF2B5EF4-FFF2-40B4-BE49-F238E27FC236}">
                <a16:creationId xmlns:a16="http://schemas.microsoft.com/office/drawing/2014/main" id="{1A0DA35D-517D-6557-BE20-F42749E990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2" y="2713727"/>
            <a:ext cx="1700571" cy="202971"/>
          </a:xfrm>
          <a:prstGeom prst="rect">
            <a:avLst/>
          </a:prstGeom>
        </p:spPr>
      </p:pic>
      <p:pic>
        <p:nvPicPr>
          <p:cNvPr id="49" name="Picture 4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80B3D6C7-D36D-B960-07BE-5B110EEF18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2" y="2689984"/>
            <a:ext cx="3185828" cy="249601"/>
          </a:xfrm>
          <a:prstGeom prst="rect">
            <a:avLst/>
          </a:prstGeom>
        </p:spPr>
      </p:pic>
      <p:pic>
        <p:nvPicPr>
          <p:cNvPr id="23" name="Picture 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 title="IguanaTex Bitmap Display">
            <a:extLst>
              <a:ext uri="{FF2B5EF4-FFF2-40B4-BE49-F238E27FC236}">
                <a16:creationId xmlns:a16="http://schemas.microsoft.com/office/drawing/2014/main" id="{85C535B1-180A-21AF-2820-CF4DECBB05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23" y="2346662"/>
            <a:ext cx="2140800" cy="161829"/>
          </a:xfrm>
          <a:prstGeom prst="rect">
            <a:avLst/>
          </a:prstGeom>
        </p:spPr>
      </p:pic>
      <p:pic>
        <p:nvPicPr>
          <p:cNvPr id="26" name="Picture 2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E52E9DDB-52F5-F45F-8E05-7FB81505E4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2" y="2346662"/>
            <a:ext cx="2197028" cy="229029"/>
          </a:xfrm>
          <a:prstGeom prst="rect">
            <a:avLst/>
          </a:prstGeom>
        </p:spPr>
      </p:pic>
      <p:pic>
        <p:nvPicPr>
          <p:cNvPr id="29" name="Picture 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C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07F8202-5EB8-DDA3-DEAE-0ED395178F1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33" y="1684334"/>
            <a:ext cx="163200" cy="197486"/>
          </a:xfrm>
          <a:prstGeom prst="rect">
            <a:avLst/>
          </a:prstGeom>
        </p:spPr>
      </p:pic>
      <p:pic>
        <p:nvPicPr>
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 velocity-based \\ \indent \indent \indent \indent \indent dynamics:}&#10;&#10;&#10;\end{document}" title="IguanaTex Bitmap Display">
            <a:extLst>
              <a:ext uri="{FF2B5EF4-FFF2-40B4-BE49-F238E27FC236}">
                <a16:creationId xmlns:a16="http://schemas.microsoft.com/office/drawing/2014/main" id="{7DED1B56-54B8-DFB8-324F-E510C2E9C90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98" y="3331027"/>
            <a:ext cx="2821025" cy="475887"/>
          </a:xfrm>
          <a:prstGeom prst="rect">
            <a:avLst/>
          </a:prstGeom>
        </p:spPr>
      </p:pic>
      <p:pic>
        <p:nvPicPr>
          <p:cNvPr id="54" name="Picture 5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delta \mathbf{x}[k+1] \\ \mathbf{e}[k+1] \\ \mathbf{x}[k] \\ u[k] \end{bmatrix} = \begin{bmatrix} \bar{A} &amp; \mathbf{0} &amp; \mathbf{0} &amp; \mathbf{0} \\ \bar{C} \bar{A} &amp; \mathbf{I} &amp; \mathbf{0} &amp; \mathbf{0} \\ \mathbf{I} &amp; \mathbf{0} &amp; \mathbf{I} &amp; \mathbf{0} \\ \mathbf{0} &amp; \mathbf{0} &amp; \mathbf{0} &amp; \mathbf{I} \end{bmatrix} \boldsymbol{\xi}[k] + \begin{bmatrix} \bar{B}_{u} \\ \bar{C} \bar{B}_{u} \\ \mathbf{0} \\ \mathbf{I} \end{bmatrix} \delta u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682940-695A-EBF5-289A-17B494B9706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5" y="3155400"/>
            <a:ext cx="6263313" cy="1093029"/>
          </a:xfrm>
          <a:prstGeom prst="rect">
            <a:avLst/>
          </a:prstGeom>
        </p:spPr>
      </p:pic>
      <p:pic>
        <p:nvPicPr>
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D0D7327-186B-FCED-E5AE-C167735DA09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71" y="4349573"/>
            <a:ext cx="140190" cy="19139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242B273-0D09-B17E-0322-A13641CDCE5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22" y="4355832"/>
            <a:ext cx="146286" cy="1913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BE1E724-D990-9E47-C634-8BC1D6E45133}"/>
              </a:ext>
            </a:extLst>
          </p:cNvPr>
          <p:cNvGrpSpPr/>
          <p:nvPr/>
        </p:nvGrpSpPr>
        <p:grpSpPr>
          <a:xfrm>
            <a:off x="8667283" y="1781031"/>
            <a:ext cx="2743200" cy="963299"/>
            <a:chOff x="8336357" y="1884401"/>
            <a:chExt cx="2743200" cy="96329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B74C24C-C67C-A86B-B0C8-6A61E87C0DB5}"/>
                </a:ext>
              </a:extLst>
            </p:cNvPr>
            <p:cNvSpPr/>
            <p:nvPr/>
          </p:nvSpPr>
          <p:spPr>
            <a:xfrm>
              <a:off x="8336357" y="1884401"/>
              <a:ext cx="2743200" cy="963299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dea:} \\ append state and control \\ to enforce constraints&#10;&#10;&#10;\end{document}" title="IguanaTex Bitmap Display">
              <a:extLst>
                <a:ext uri="{FF2B5EF4-FFF2-40B4-BE49-F238E27FC236}">
                  <a16:creationId xmlns:a16="http://schemas.microsoft.com/office/drawing/2014/main" id="{12A8BCCF-3640-FB26-09C6-3B11C08E8E8E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810" y="1978033"/>
              <a:ext cx="2486401" cy="706285"/>
            </a:xfrm>
            <a:prstGeom prst="rect">
              <a:avLst/>
            </a:prstGeom>
          </p:spPr>
        </p:pic>
      </p:grpSp>
      <p:pic>
        <p:nvPicPr>
          <p:cNvPr id="46" name="Picture 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$\mathbf{r}$ remains constant.&#10;&#10;&#10;\end{document}" title="IguanaTex Bitmap Display">
            <a:extLst>
              <a:ext uri="{FF2B5EF4-FFF2-40B4-BE49-F238E27FC236}">
                <a16:creationId xmlns:a16="http://schemas.microsoft.com/office/drawing/2014/main" id="{C106D84A-FF1A-E36B-9363-076CAA6ED9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9" y="3917370"/>
            <a:ext cx="2900114" cy="184076"/>
          </a:xfrm>
          <a:prstGeom prst="rect">
            <a:avLst/>
          </a:prstGeom>
        </p:spPr>
      </p:pic>
      <p:pic>
        <p:nvPicPr>
          <p:cNvPr id="73" name="Picture 7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DE5152A7-8374-5597-53CA-8B64096CBD8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54" y="4902650"/>
            <a:ext cx="2081829" cy="161829"/>
          </a:xfrm>
          <a:prstGeom prst="rect">
            <a:avLst/>
          </a:prstGeom>
        </p:spPr>
      </p:pic>
      <p:pic>
        <p:nvPicPr>
          <p:cNvPr id="97" name="Picture 9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0D506C1E-0D77-6398-8191-746E22AC00F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4670481"/>
            <a:ext cx="7282285" cy="2113375"/>
          </a:xfrm>
          <a:prstGeom prst="rect">
            <a:avLst/>
          </a:prstGeom>
        </p:spPr>
      </p:pic>
      <p:pic>
        <p:nvPicPr>
          <p:cNvPr id="89" name="Picture 8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0C076369-9ADD-A8D6-3A08-42204683203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5544643"/>
            <a:ext cx="1548191" cy="142629"/>
          </a:xfrm>
          <a:prstGeom prst="rect">
            <a:avLst/>
          </a:prstGeom>
        </p:spPr>
      </p:pic>
      <p:pic>
        <p:nvPicPr>
          <p:cNvPr id="87" name="Picture 8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9954BC6A-57A8-B3E3-BC4A-5F6681BA9F9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5900519"/>
            <a:ext cx="2077257" cy="147505"/>
          </a:xfrm>
          <a:prstGeom prst="rect">
            <a:avLst/>
          </a:prstGeom>
        </p:spPr>
      </p:pic>
      <p:pic>
        <p:nvPicPr>
          <p:cNvPr id="91" name="Picture 9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BE3E0FED-2EC7-0997-048E-CCD3D85FDF8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6245679"/>
            <a:ext cx="1756647" cy="147505"/>
          </a:xfrm>
          <a:prstGeom prst="rect">
            <a:avLst/>
          </a:prstGeom>
        </p:spPr>
      </p:pic>
      <p:pic>
        <p:nvPicPr>
          <p:cNvPr id="93" name="Picture 9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E8EDEAD7-C71C-48B1-F9F2-25893755D61D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6581416"/>
            <a:ext cx="1965105" cy="1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6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A8E8D0C-75A8-F5EE-57B5-B3EABF45D0B6}"/>
              </a:ext>
            </a:extLst>
          </p:cNvPr>
          <p:cNvSpPr/>
          <p:nvPr/>
        </p:nvSpPr>
        <p:spPr>
          <a:xfrm>
            <a:off x="383178" y="4360691"/>
            <a:ext cx="10922814" cy="1391625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6376994-0BF3-40F6-EC06-294E1D185F00}"/>
              </a:ext>
            </a:extLst>
          </p:cNvPr>
          <p:cNvSpPr/>
          <p:nvPr/>
        </p:nvSpPr>
        <p:spPr>
          <a:xfrm>
            <a:off x="1295954" y="1779458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77D624D-961B-9EA3-8C7B-51EC7AABAE99}"/>
              </a:ext>
            </a:extLst>
          </p:cNvPr>
          <p:cNvSpPr/>
          <p:nvPr/>
        </p:nvSpPr>
        <p:spPr>
          <a:xfrm>
            <a:off x="1295954" y="2501733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LQMPC Formulation (cont.)</a:t>
            </a:r>
          </a:p>
        </p:txBody>
      </p:sp>
      <p:pic>
        <p:nvPicPr>
          <p:cNvPr id="73" name="Picture 7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DE5152A7-8374-5597-53CA-8B64096CBD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896707"/>
            <a:ext cx="2081829" cy="161829"/>
          </a:xfrm>
          <a:prstGeom prst="rect">
            <a:avLst/>
          </a:prstGeom>
        </p:spPr>
      </p:pic>
      <p:pic>
        <p:nvPicPr>
          <p:cNvPr id="82" name="Picture 8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EFCDD89F-0AA5-A7C1-303D-02866B29F2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664538"/>
            <a:ext cx="7282285" cy="2113375"/>
          </a:xfrm>
          <a:prstGeom prst="rect">
            <a:avLst/>
          </a:prstGeom>
        </p:spPr>
      </p:pic>
      <p:pic>
        <p:nvPicPr>
          <p:cNvPr id="89" name="Picture 8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0C076369-9ADD-A8D6-3A08-4220468320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1538700"/>
            <a:ext cx="1548191" cy="142629"/>
          </a:xfrm>
          <a:prstGeom prst="rect">
            <a:avLst/>
          </a:prstGeom>
        </p:spPr>
      </p:pic>
      <p:pic>
        <p:nvPicPr>
          <p:cNvPr id="87" name="Picture 8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9954BC6A-57A8-B3E3-BC4A-5F6681BA9F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1894576"/>
            <a:ext cx="2077257" cy="147505"/>
          </a:xfrm>
          <a:prstGeom prst="rect">
            <a:avLst/>
          </a:prstGeom>
        </p:spPr>
      </p:pic>
      <p:pic>
        <p:nvPicPr>
          <p:cNvPr id="91" name="Picture 9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BE3E0FED-2EC7-0997-048E-CCD3D85FDF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2239736"/>
            <a:ext cx="1756647" cy="147505"/>
          </a:xfrm>
          <a:prstGeom prst="rect">
            <a:avLst/>
          </a:prstGeom>
        </p:spPr>
      </p:pic>
      <p:pic>
        <p:nvPicPr>
          <p:cNvPr id="93" name="Picture 9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E8EDEAD7-C71C-48B1-F9F2-25893755D6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2575473"/>
            <a:ext cx="1965105" cy="147505"/>
          </a:xfrm>
          <a:prstGeom prst="rect">
            <a:avLst/>
          </a:prstGeom>
        </p:spPr>
      </p:pic>
      <p:pic>
        <p:nvPicPr>
          <p:cNvPr id="7" name="Picture 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 title="IguanaTex Bitmap Display">
            <a:extLst>
              <a:ext uri="{FF2B5EF4-FFF2-40B4-BE49-F238E27FC236}">
                <a16:creationId xmlns:a16="http://schemas.microsoft.com/office/drawing/2014/main" id="{073F1C8F-E848-F335-6A97-31DC710B9D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2" y="5914363"/>
            <a:ext cx="3089828" cy="202971"/>
          </a:xfrm>
          <a:prstGeom prst="rect">
            <a:avLst/>
          </a:prstGeom>
        </p:spPr>
      </p:pic>
      <p:pic>
        <p:nvPicPr>
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^{\ast}[0] = \, \text{First element of the optimal control sequence}\, \Delta U^{\as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0B9B56E-A437-A349-061E-31172AAA521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5901333"/>
            <a:ext cx="5920455" cy="22902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 title="IguanaTex Bitmap Display">
            <a:extLst>
              <a:ext uri="{FF2B5EF4-FFF2-40B4-BE49-F238E27FC236}">
                <a16:creationId xmlns:a16="http://schemas.microsoft.com/office/drawing/2014/main" id="{A98AE9A3-AA1A-EDF9-69AB-18027A3DF3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92" y="6270671"/>
            <a:ext cx="1553828" cy="161829"/>
          </a:xfrm>
          <a:prstGeom prst="rect">
            <a:avLst/>
          </a:prstGeom>
        </p:spPr>
      </p:pic>
      <p:pic>
        <p:nvPicPr>
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t] = u[t-1] + \delta u^{\ast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8B086F7B-6CD4-8F1B-3D8A-B52F0D7002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6237070"/>
            <a:ext cx="2205257" cy="229029"/>
          </a:xfrm>
          <a:prstGeom prst="rect">
            <a:avLst/>
          </a:prstGeom>
        </p:spPr>
      </p:pic>
      <p:pic>
        <p:nvPicPr>
          <p:cNvPr id="28" name="Picture 2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Weighting matrices:}&#10;&#10;&#10;\end{document}" title="IguanaTex Bitmap Display">
            <a:extLst>
              <a:ext uri="{FF2B5EF4-FFF2-40B4-BE49-F238E27FC236}">
                <a16:creationId xmlns:a16="http://schemas.microsoft.com/office/drawing/2014/main" id="{8E791EEE-7933-F5A2-51E5-0A4E519BB6A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49" y="3017523"/>
            <a:ext cx="2266971" cy="202971"/>
          </a:xfrm>
          <a:prstGeom prst="rect">
            <a:avLst/>
          </a:prstGeom>
        </p:spPr>
      </p:pic>
      <p:pic>
        <p:nvPicPr>
          <p:cNvPr id="33" name="Picture 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_{e}:\; &amp; \text{penalizes tracking errors.} \\&#10;R: \; &amp; \text{penalizes control aggressiveness.} \\&#10;P_{e}: \; &amp; \text{Terminal penalty, solution of DARE} &#10;\end{align*}&#10;&#10;&#10;\end{document}" title="IguanaTex Bitmap Display">
            <a:extLst>
              <a:ext uri="{FF2B5EF4-FFF2-40B4-BE49-F238E27FC236}">
                <a16:creationId xmlns:a16="http://schemas.microsoft.com/office/drawing/2014/main" id="{223C59F3-1F68-8F24-7205-133509F2E5C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3013639"/>
            <a:ext cx="4059428" cy="890056"/>
          </a:xfrm>
          <a:prstGeom prst="rect">
            <a:avLst/>
          </a:prstGeom>
        </p:spPr>
      </p:pic>
      <p:pic>
        <p:nvPicPr>
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* acquired by LQR-v}&#10;&#10;&#10;\end{document}" title="IguanaTex Bitmap Display">
            <a:extLst>
              <a:ext uri="{FF2B5EF4-FFF2-40B4-BE49-F238E27FC236}">
                <a16:creationId xmlns:a16="http://schemas.microsoft.com/office/drawing/2014/main" id="{2A9E6BED-28BD-1FE6-02C3-F0C35AB29C1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70" y="3976253"/>
            <a:ext cx="1957791" cy="193829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24ECBC-2595-203C-B73F-0E40B8711568}"/>
              </a:ext>
            </a:extLst>
          </p:cNvPr>
          <p:cNvSpPr/>
          <p:nvPr/>
        </p:nvSpPr>
        <p:spPr>
          <a:xfrm>
            <a:off x="7473787" y="3626007"/>
            <a:ext cx="1983721" cy="32400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contributes to stability}&#10;&#10;&#10;\end{document}" title="IguanaTex Bitmap Display">
            <a:extLst>
              <a:ext uri="{FF2B5EF4-FFF2-40B4-BE49-F238E27FC236}">
                <a16:creationId xmlns:a16="http://schemas.microsoft.com/office/drawing/2014/main" id="{70A5B3F9-43FA-EF4A-A08F-85F342C25B3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78" y="3980879"/>
            <a:ext cx="2174781" cy="19382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A385C95-5872-2810-6E8F-907543FE5B20}"/>
              </a:ext>
            </a:extLst>
          </p:cNvPr>
          <p:cNvSpPr txBox="1"/>
          <p:nvPr/>
        </p:nvSpPr>
        <p:spPr>
          <a:xfrm>
            <a:off x="383177" y="6483773"/>
            <a:ext cx="599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QP reduction can be found in Appendix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Quadratic programming \\ \indent \indent \indent \indent \indent problem:}&#10;&#10;&#10;\end{document}" title="IguanaTex Bitmap Display">
            <a:extLst>
              <a:ext uri="{FF2B5EF4-FFF2-40B4-BE49-F238E27FC236}">
                <a16:creationId xmlns:a16="http://schemas.microsoft.com/office/drawing/2014/main" id="{9BA28F6F-7EFE-EEEE-9B81-766AD794FA6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48" y="4476759"/>
            <a:ext cx="2746972" cy="475886"/>
          </a:xfrm>
          <a:prstGeom prst="rect">
            <a:avLst/>
          </a:prstGeom>
        </p:spPr>
      </p:pic>
      <p:pic>
        <p:nvPicPr>
          <p:cNvPr id="67" name="Picture 6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} \qquad &amp; J = (\Delta U)^{T} \, H \, \Delta U + 2q^{T} \Delta U \\&#10;\text{s.t.} \quad &amp; G \, \Delta U \leq W + T \boldsymbol{\xi}[0]&#10;\end{align*}&#10;&#10;&#10;\end{document}" title="IguanaTex Bitmap Display">
            <a:extLst>
              <a:ext uri="{FF2B5EF4-FFF2-40B4-BE49-F238E27FC236}">
                <a16:creationId xmlns:a16="http://schemas.microsoft.com/office/drawing/2014/main" id="{3236AFAE-E616-FB1F-84C7-B57F4EB47E8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4475281"/>
            <a:ext cx="4167771" cy="711771"/>
          </a:xfrm>
          <a:prstGeom prst="rect">
            <a:avLst/>
          </a:prstGeom>
        </p:spPr>
      </p:pic>
      <p:pic>
        <p:nvPicPr>
          <p:cNvPr id="79" name="Picture 7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solved by QP solvers: \\ MATLAB-mpcActiveSetSolver, OSQP, Gurobi,...}&#10;&#10;&#10;\end{document}" title="IguanaTex Bitmap Display">
            <a:extLst>
              <a:ext uri="{FF2B5EF4-FFF2-40B4-BE49-F238E27FC236}">
                <a16:creationId xmlns:a16="http://schemas.microsoft.com/office/drawing/2014/main" id="{A2335D55-5749-D1D6-CF1B-F89787F91867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89" y="5270634"/>
            <a:ext cx="4336152" cy="4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LQMPC Result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80CC94-F864-E16A-C160-79F8141A2AFD}"/>
              </a:ext>
            </a:extLst>
          </p:cNvPr>
          <p:cNvGrpSpPr/>
          <p:nvPr/>
        </p:nvGrpSpPr>
        <p:grpSpPr>
          <a:xfrm>
            <a:off x="380948" y="634472"/>
            <a:ext cx="4947675" cy="4313364"/>
            <a:chOff x="380948" y="641811"/>
            <a:chExt cx="4947675" cy="43133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77D41D-C352-E1D9-515D-49DACE0A6F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0948" y="641811"/>
              <a:ext cx="4888800" cy="3666600"/>
              <a:chOff x="487679" y="1776549"/>
              <a:chExt cx="4888800" cy="3666600"/>
            </a:xfrm>
          </p:grpSpPr>
          <p:pic>
            <p:nvPicPr>
              <p:cNvPr id="9" name="Picture 8" descr="A graph of a graph of a graph of a graph of a graph of a graph of a graph of a graph of a graph of a graph of a graph of a graph of a graph of&#10;&#10;Description automatically generated">
                <a:extLst>
                  <a:ext uri="{FF2B5EF4-FFF2-40B4-BE49-F238E27FC236}">
                    <a16:creationId xmlns:a16="http://schemas.microsoft.com/office/drawing/2014/main" id="{C225E062-C62D-0852-2E75-D1974971E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79" y="1776549"/>
                <a:ext cx="4888800" cy="36666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03C0191-3943-D28F-F85B-4355B14EA4E1}"/>
                  </a:ext>
                </a:extLst>
              </p:cNvPr>
              <p:cNvSpPr/>
              <p:nvPr/>
            </p:nvSpPr>
            <p:spPr>
              <a:xfrm>
                <a:off x="3790456" y="2020391"/>
                <a:ext cx="391888" cy="1219199"/>
              </a:xfrm>
              <a:prstGeom prst="ellipse">
                <a:avLst/>
              </a:prstGeom>
              <a:solidFill>
                <a:srgbClr val="10C334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C2741-CAA3-C2E4-E1D1-229D04966589}"/>
                  </a:ext>
                </a:extLst>
              </p:cNvPr>
              <p:cNvSpPr/>
              <p:nvPr/>
            </p:nvSpPr>
            <p:spPr>
              <a:xfrm>
                <a:off x="1571899" y="3837507"/>
                <a:ext cx="1275805" cy="141223"/>
              </a:xfrm>
              <a:prstGeom prst="ellipse">
                <a:avLst/>
              </a:prstGeom>
              <a:solidFill>
                <a:srgbClr val="10C334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7967ED-37C8-588A-812E-1783EC5D06B7}"/>
                  </a:ext>
                </a:extLst>
              </p:cNvPr>
              <p:cNvSpPr/>
              <p:nvPr/>
            </p:nvSpPr>
            <p:spPr>
              <a:xfrm>
                <a:off x="2616929" y="4718143"/>
                <a:ext cx="2564672" cy="141223"/>
              </a:xfrm>
              <a:prstGeom prst="ellipse">
                <a:avLst/>
              </a:prstGeom>
              <a:solidFill>
                <a:srgbClr val="10C334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6C1831-9D18-CE0B-B41C-CF63959669C9}"/>
                </a:ext>
              </a:extLst>
            </p:cNvPr>
            <p:cNvSpPr/>
            <p:nvPr/>
          </p:nvSpPr>
          <p:spPr>
            <a:xfrm>
              <a:off x="381374" y="4307368"/>
              <a:ext cx="4888800" cy="647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7. LQMPC. Rod angle (a) and cart position (b) \\ in response to step reference and impulse disturbance.&#10;&#10;&#10;\end{document}" title="IguanaTex Bitmap Display">
              <a:extLst>
                <a:ext uri="{FF2B5EF4-FFF2-40B4-BE49-F238E27FC236}">
                  <a16:creationId xmlns:a16="http://schemas.microsoft.com/office/drawing/2014/main" id="{07378BB2-C1D0-327F-9393-C6E876E5FE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4" y="4419158"/>
              <a:ext cx="4878629" cy="433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3CFAAB-FC7D-8C65-A977-2E8322F93012}"/>
              </a:ext>
            </a:extLst>
          </p:cNvPr>
          <p:cNvGrpSpPr>
            <a:grpSpLocks noChangeAspect="1"/>
          </p:cNvGrpSpPr>
          <p:nvPr/>
        </p:nvGrpSpPr>
        <p:grpSpPr>
          <a:xfrm>
            <a:off x="6744788" y="2457236"/>
            <a:ext cx="4888800" cy="3666600"/>
            <a:chOff x="5538651" y="2168435"/>
            <a:chExt cx="4888800" cy="3666600"/>
          </a:xfrm>
        </p:grpSpPr>
        <p:pic>
          <p:nvPicPr>
            <p:cNvPr id="3" name="Picture 2" descr="A graph of a control force&#10;&#10;Description automatically generated">
              <a:extLst>
                <a:ext uri="{FF2B5EF4-FFF2-40B4-BE49-F238E27FC236}">
                  <a16:creationId xmlns:a16="http://schemas.microsoft.com/office/drawing/2014/main" id="{0350C36F-B2F1-564C-17EB-D926F045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651" y="2168435"/>
              <a:ext cx="4888800" cy="3666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E584CC-6739-9E12-2A39-CE6686276433}"/>
                </a:ext>
              </a:extLst>
            </p:cNvPr>
            <p:cNvSpPr/>
            <p:nvPr/>
          </p:nvSpPr>
          <p:spPr>
            <a:xfrm>
              <a:off x="8634548" y="3961314"/>
              <a:ext cx="509450" cy="471351"/>
            </a:xfrm>
            <a:prstGeom prst="ellipse">
              <a:avLst/>
            </a:prstGeom>
            <a:solidFill>
              <a:srgbClr val="10C33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3D75D-44B8-B040-7966-DCE423251AB5}"/>
              </a:ext>
            </a:extLst>
          </p:cNvPr>
          <p:cNvSpPr/>
          <p:nvPr/>
        </p:nvSpPr>
        <p:spPr>
          <a:xfrm>
            <a:off x="6744788" y="6123836"/>
            <a:ext cx="4888800" cy="64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8. LQMPC. Control increment(a) and control(b) \\ in response to step reference and impulse disturbance.&#10;&#10;&#10;\end{document}" title="IguanaTex Bitmap Display">
            <a:extLst>
              <a:ext uri="{FF2B5EF4-FFF2-40B4-BE49-F238E27FC236}">
                <a16:creationId xmlns:a16="http://schemas.microsoft.com/office/drawing/2014/main" id="{C7C08AEC-4047-61A4-A981-F8D2DC169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06" y="6235628"/>
            <a:ext cx="4949335" cy="4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EA8AD34-480A-00EE-A1A1-275A74DAABAE}"/>
              </a:ext>
            </a:extLst>
          </p:cNvPr>
          <p:cNvGrpSpPr/>
          <p:nvPr/>
        </p:nvGrpSpPr>
        <p:grpSpPr>
          <a:xfrm>
            <a:off x="7304345" y="634472"/>
            <a:ext cx="3839754" cy="607086"/>
            <a:chOff x="7304345" y="660599"/>
            <a:chExt cx="3839754" cy="607086"/>
          </a:xfrm>
        </p:grpSpPr>
        <p:pic>
          <p:nvPicPr>
  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FBA7CAAD-50CB-2219-0033-5EC3BA954A8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6" y="660599"/>
              <a:ext cx="2617293" cy="607086"/>
            </a:xfrm>
            <a:prstGeom prst="rect">
              <a:avLst/>
            </a:prstGeom>
          </p:spPr>
        </p:pic>
        <p:pic>
          <p:nvPicPr>
            <p:cNvPr id="37" name="Picture 3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 title="IguanaTex Bitmap Display">
              <a:extLst>
                <a:ext uri="{FF2B5EF4-FFF2-40B4-BE49-F238E27FC236}">
                  <a16:creationId xmlns:a16="http://schemas.microsoft.com/office/drawing/2014/main" id="{462E4822-6709-FA99-DC6A-69CEAA059AEF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345" y="864262"/>
              <a:ext cx="886247" cy="14750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E92B1E-C55B-D62C-8F6D-574A6AF2335E}"/>
              </a:ext>
            </a:extLst>
          </p:cNvPr>
          <p:cNvGrpSpPr/>
          <p:nvPr/>
        </p:nvGrpSpPr>
        <p:grpSpPr>
          <a:xfrm>
            <a:off x="6371773" y="1328752"/>
            <a:ext cx="5472059" cy="607086"/>
            <a:chOff x="6371773" y="1398424"/>
            <a:chExt cx="5472059" cy="607086"/>
          </a:xfrm>
        </p:grpSpPr>
        <p:pic>
          <p:nvPicPr>
  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 title="IguanaTex Bitmap Display">
              <a:extLst>
                <a:ext uri="{FF2B5EF4-FFF2-40B4-BE49-F238E27FC236}">
                  <a16:creationId xmlns:a16="http://schemas.microsoft.com/office/drawing/2014/main" id="{6BD6F97D-2F20-81DC-528D-40722485CA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773" y="1601248"/>
              <a:ext cx="1818819" cy="179201"/>
            </a:xfrm>
            <a:prstGeom prst="rect">
              <a:avLst/>
            </a:prstGeom>
          </p:spPr>
        </p:pic>
        <p:pic>
          <p:nvPicPr>
            <p:cNvPr id="40" name="Picture 3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4CA8DC72-4134-4A6A-D3FD-5307452BC72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1398424"/>
              <a:ext cx="3317028" cy="60708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F8F60-8D03-BCEC-2897-EF89B0816D02}"/>
              </a:ext>
            </a:extLst>
          </p:cNvPr>
          <p:cNvGrpSpPr/>
          <p:nvPr/>
        </p:nvGrpSpPr>
        <p:grpSpPr>
          <a:xfrm>
            <a:off x="6880116" y="2023033"/>
            <a:ext cx="2669469" cy="203581"/>
            <a:chOff x="6880116" y="2023033"/>
            <a:chExt cx="2669469" cy="203581"/>
          </a:xfrm>
        </p:grpSpPr>
        <p:pic>
          <p:nvPicPr>
  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04C3BDA1-B27E-4E81-8397-80F596D352D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2023033"/>
              <a:ext cx="1022781" cy="203581"/>
            </a:xfrm>
            <a:prstGeom prst="rect">
              <a:avLst/>
            </a:prstGeom>
          </p:spPr>
        </p:pic>
        <p:pic>
          <p:nvPicPr>
            <p:cNvPr id="43" name="Picture 4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 title="IguanaTex Bitmap Display">
              <a:extLst>
                <a:ext uri="{FF2B5EF4-FFF2-40B4-BE49-F238E27FC236}">
                  <a16:creationId xmlns:a16="http://schemas.microsoft.com/office/drawing/2014/main" id="{01047913-BC01-4E96-77AB-86CEDBAADE1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116" y="2028841"/>
              <a:ext cx="1310476" cy="18407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44DA59-9F03-7BAF-8C8B-2A4EBBA13686}"/>
              </a:ext>
            </a:extLst>
          </p:cNvPr>
          <p:cNvGrpSpPr/>
          <p:nvPr/>
        </p:nvGrpSpPr>
        <p:grpSpPr>
          <a:xfrm>
            <a:off x="456455" y="5141591"/>
            <a:ext cx="4813719" cy="203581"/>
            <a:chOff x="456455" y="5180556"/>
            <a:chExt cx="4813719" cy="203581"/>
          </a:xfrm>
        </p:grpSpPr>
        <p:pic>
          <p:nvPicPr>
            <p:cNvPr id="45" name="Picture 4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_{e} = \text{diag}([1,\,1]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8B1DDEE1-10A7-2272-D1DD-56CAD0EA4E8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417" y="5180556"/>
              <a:ext cx="1453104" cy="203581"/>
            </a:xfrm>
            <a:prstGeom prst="rect">
              <a:avLst/>
            </a:prstGeom>
          </p:spPr>
        </p:pic>
        <p:pic>
          <p:nvPicPr>
            <p:cNvPr id="46" name="Picture 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0.5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A62EC4A9-889F-B01A-173B-31819AE6383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355" y="5211031"/>
              <a:ext cx="666819" cy="142629"/>
            </a:xfrm>
            <a:prstGeom prst="rect">
              <a:avLst/>
            </a:prstGeom>
          </p:spPr>
        </p:pic>
        <p:pic>
          <p:nvPicPr>
            <p:cNvPr id="47" name="Picture 4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 title="IguanaTex Bitmap Display">
              <a:extLst>
                <a:ext uri="{FF2B5EF4-FFF2-40B4-BE49-F238E27FC236}">
                  <a16:creationId xmlns:a16="http://schemas.microsoft.com/office/drawing/2014/main" id="{4E3BF684-0C3A-7A62-0C7B-8696E5FD3DD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55" y="5191527"/>
              <a:ext cx="1742019" cy="181638"/>
            </a:xfrm>
            <a:prstGeom prst="rect">
              <a:avLst/>
            </a:prstGeom>
          </p:spPr>
        </p:pic>
      </p:grpSp>
      <p:pic>
        <p:nvPicPr>
          <p:cNvPr id="50" name="Picture 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rediction horizon:&#10;&#10;&#10;\end{document}" title="IguanaTex Bitmap Display">
            <a:extLst>
              <a:ext uri="{FF2B5EF4-FFF2-40B4-BE49-F238E27FC236}">
                <a16:creationId xmlns:a16="http://schemas.microsoft.com/office/drawing/2014/main" id="{D41F77EF-9A6C-999B-528B-4230EDAB4C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6" y="5490431"/>
            <a:ext cx="1666438" cy="142629"/>
          </a:xfrm>
          <a:prstGeom prst="rect">
            <a:avLst/>
          </a:prstGeom>
        </p:spPr>
      </p:pic>
      <p:pic>
        <p:nvPicPr>
          <p:cNvPr id="52" name="Picture 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N_{p} = 1\, (\text{s})&#10;\end{equation*}&#10;&#10;&#10;\end{document}" title="IguanaTex Bitmap Display">
            <a:extLst>
              <a:ext uri="{FF2B5EF4-FFF2-40B4-BE49-F238E27FC236}">
                <a16:creationId xmlns:a16="http://schemas.microsoft.com/office/drawing/2014/main" id="{DE59A0D0-682E-1AB3-35BA-DD3587ABC0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17" y="5485853"/>
            <a:ext cx="870400" cy="210895"/>
          </a:xfrm>
          <a:prstGeom prst="rect">
            <a:avLst/>
          </a:prstGeom>
        </p:spPr>
      </p:pic>
      <p:pic>
        <p:nvPicPr>
          <p:cNvPr id="65" name="Picture 6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satisfaction for rod angle and control force.&#10;&#10;&#10;\end{document}" title="IguanaTex Bitmap Display">
            <a:extLst>
              <a:ext uri="{FF2B5EF4-FFF2-40B4-BE49-F238E27FC236}">
                <a16:creationId xmlns:a16="http://schemas.microsoft.com/office/drawing/2014/main" id="{862D22C0-8A70-49C6-7470-FEAFEE3443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4" y="6244057"/>
            <a:ext cx="5071237" cy="184076"/>
          </a:xfrm>
          <a:prstGeom prst="rect">
            <a:avLst/>
          </a:prstGeom>
        </p:spPr>
      </p:pic>
      <p:pic>
        <p:nvPicPr>
          <p:cNvPr id="63" name="Picture 6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Significant deviation of cart position at disturbance instant.&#10;&#10;&#10;\end{document}" title="IguanaTex Bitmap Display">
            <a:extLst>
              <a:ext uri="{FF2B5EF4-FFF2-40B4-BE49-F238E27FC236}">
                <a16:creationId xmlns:a16="http://schemas.microsoft.com/office/drawing/2014/main" id="{0A0F5A85-6A43-27E7-0323-58CA32D2FD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5" y="5926437"/>
            <a:ext cx="5547883" cy="184076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C9BD9856-1BE9-7C24-4676-B95E39A5BFA4}"/>
              </a:ext>
            </a:extLst>
          </p:cNvPr>
          <p:cNvSpPr/>
          <p:nvPr/>
        </p:nvSpPr>
        <p:spPr>
          <a:xfrm>
            <a:off x="3737973" y="2799002"/>
            <a:ext cx="391888" cy="777063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Additional constraint could proactively minimize overshoot.&#10;&#10;&#10;\end{document}" title="IguanaTex Bitmap Display">
            <a:extLst>
              <a:ext uri="{FF2B5EF4-FFF2-40B4-BE49-F238E27FC236}">
                <a16:creationId xmlns:a16="http://schemas.microsoft.com/office/drawing/2014/main" id="{72227948-382A-1763-06F7-2CFAD511A3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2" y="6561677"/>
            <a:ext cx="5546666" cy="1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5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A1B348C-477C-7D38-1E3F-E0285DBF2F80}"/>
              </a:ext>
            </a:extLst>
          </p:cNvPr>
          <p:cNvSpPr/>
          <p:nvPr/>
        </p:nvSpPr>
        <p:spPr>
          <a:xfrm>
            <a:off x="383177" y="846253"/>
            <a:ext cx="11382102" cy="2920093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8F076F-41C4-A4B7-D853-6B31F2BF5A2D}"/>
              </a:ext>
            </a:extLst>
          </p:cNvPr>
          <p:cNvSpPr/>
          <p:nvPr/>
        </p:nvSpPr>
        <p:spPr>
          <a:xfrm>
            <a:off x="383177" y="4127569"/>
            <a:ext cx="11382102" cy="1917727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	Conclusions</a:t>
            </a:r>
          </a:p>
        </p:txBody>
      </p:sp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Key Observations:}&#10;&#10;&#10;\end{document}" title="IguanaTex Bitmap Display">
            <a:extLst>
              <a:ext uri="{FF2B5EF4-FFF2-40B4-BE49-F238E27FC236}">
                <a16:creationId xmlns:a16="http://schemas.microsoft.com/office/drawing/2014/main" id="{8038DE23-C496-951F-7570-BD330C7F9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3" y="1121816"/>
            <a:ext cx="2305524" cy="227048"/>
          </a:xfrm>
          <a:prstGeom prst="rect">
            <a:avLst/>
          </a:prstGeom>
        </p:spPr>
      </p:pic>
      <p:pic>
        <p:nvPicPr>
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\;$ Velocity form eliminates the need for an integral controller in LQR design.&#10;&#10;&#10;\end{document}" title="IguanaTex Bitmap Display">
            <a:extLst>
              <a:ext uri="{FF2B5EF4-FFF2-40B4-BE49-F238E27FC236}">
                <a16:creationId xmlns:a16="http://schemas.microsoft.com/office/drawing/2014/main" id="{ED47C35E-A1DD-F00A-C492-84CAA52E5F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3" y="1643414"/>
            <a:ext cx="8639999" cy="230095"/>
          </a:xfrm>
          <a:prstGeom prst="rect">
            <a:avLst/>
          </a:prstGeom>
        </p:spPr>
      </p:pic>
      <p:pic>
        <p:nvPicPr>
          <p:cNvPr id="48" name="Picture 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Constraint enforcement is achieved by LQMPC.&#10;&#10;&#10;\end{document}" title="IguanaTex Bitmap Display">
            <a:extLst>
              <a:ext uri="{FF2B5EF4-FFF2-40B4-BE49-F238E27FC236}">
                <a16:creationId xmlns:a16="http://schemas.microsoft.com/office/drawing/2014/main" id="{1B8E6431-323C-639F-C706-7C1F72D52F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3" y="2165012"/>
            <a:ext cx="5688381" cy="230095"/>
          </a:xfrm>
          <a:prstGeom prst="rect">
            <a:avLst/>
          </a:prstGeom>
        </p:spPr>
      </p:pic>
      <p:pic>
        <p:nvPicPr>
          <p:cNvPr id="22" name="Picture 2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LQMPC can levarage the velocity form and benefit from it (terminal penalty).&#10;&#10;&#10;\end{document}" title="IguanaTex Bitmap Display">
            <a:extLst>
              <a:ext uri="{FF2B5EF4-FFF2-40B4-BE49-F238E27FC236}">
                <a16:creationId xmlns:a16="http://schemas.microsoft.com/office/drawing/2014/main" id="{7EEE497C-44C1-E8CB-67D3-DD7ACC1F89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3" y="2686610"/>
            <a:ext cx="8752762" cy="254476"/>
          </a:xfrm>
          <a:prstGeom prst="rect">
            <a:avLst/>
          </a:prstGeom>
        </p:spPr>
      </p:pic>
      <p:pic>
        <p:nvPicPr>
          <p:cNvPr id="51" name="Picture 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Unexplored Aspects:}&#10;&#10;&#10;\end{document}" title="IguanaTex Bitmap Display">
            <a:extLst>
              <a:ext uri="{FF2B5EF4-FFF2-40B4-BE49-F238E27FC236}">
                <a16:creationId xmlns:a16="http://schemas.microsoft.com/office/drawing/2014/main" id="{B38139F0-216D-DF86-27F7-8EF9EB9339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3" y="4443962"/>
            <a:ext cx="2617905" cy="225524"/>
          </a:xfrm>
          <a:prstGeom prst="rect">
            <a:avLst/>
          </a:prstGeom>
        </p:spPr>
      </p:pic>
      <p:pic>
        <p:nvPicPr>
          <p:cNvPr id="59" name="Picture 5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Influence of design parameters on control performance.&#10;&#10;&#10;\end{document}" title="IguanaTex Bitmap Display">
            <a:extLst>
              <a:ext uri="{FF2B5EF4-FFF2-40B4-BE49-F238E27FC236}">
                <a16:creationId xmlns:a16="http://schemas.microsoft.com/office/drawing/2014/main" id="{760C52FE-03CF-591B-15F2-2FE398052C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4" y="4965559"/>
            <a:ext cx="6457905" cy="230095"/>
          </a:xfrm>
          <a:prstGeom prst="rect">
            <a:avLst/>
          </a:prstGeom>
        </p:spPr>
      </p:pic>
      <p:pic>
        <p:nvPicPr>
          <p:cNvPr id="29" name="Picture 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\;$ Influence of terminal penalty on stability.&#10;&#10;&#10;\end{document}" title="IguanaTex Bitmap Display">
            <a:extLst>
              <a:ext uri="{FF2B5EF4-FFF2-40B4-BE49-F238E27FC236}">
                <a16:creationId xmlns:a16="http://schemas.microsoft.com/office/drawing/2014/main" id="{DE7EE636-5416-F6F0-DA7A-4CA987F67D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3" y="5511992"/>
            <a:ext cx="4955428" cy="230095"/>
          </a:xfrm>
          <a:prstGeom prst="rect">
            <a:avLst/>
          </a:prstGeom>
        </p:spPr>
      </p:pic>
      <p:pic>
        <p:nvPicPr>
          <p:cNvPr id="57" name="Picture 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Primary disadvantage of LQMPC is the highly computational complexity.&#10;&#10;&#10;\end{document}" title="IguanaTex Bitmap Display">
            <a:extLst>
              <a:ext uri="{FF2B5EF4-FFF2-40B4-BE49-F238E27FC236}">
                <a16:creationId xmlns:a16="http://schemas.microsoft.com/office/drawing/2014/main" id="{EBC2D907-5D2F-E304-0B38-4218A2BD8D4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3" y="3233043"/>
            <a:ext cx="8565335" cy="2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2A0103A-B7B1-E7B0-FF04-FC120F108D69}"/>
              </a:ext>
            </a:extLst>
          </p:cNvPr>
          <p:cNvSpPr/>
          <p:nvPr/>
        </p:nvSpPr>
        <p:spPr>
          <a:xfrm>
            <a:off x="4891651" y="1911975"/>
            <a:ext cx="5105789" cy="2137511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5313971-5D7A-529C-325F-E9D60B0836FE}"/>
              </a:ext>
            </a:extLst>
          </p:cNvPr>
          <p:cNvSpPr/>
          <p:nvPr/>
        </p:nvSpPr>
        <p:spPr>
          <a:xfrm>
            <a:off x="4891651" y="4362845"/>
            <a:ext cx="7017689" cy="2137511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A – Nonlinear Dynamics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8CAF2D-4512-6B3F-4B38-3982BF6DA3A3}"/>
              </a:ext>
            </a:extLst>
          </p:cNvPr>
          <p:cNvGrpSpPr/>
          <p:nvPr/>
        </p:nvGrpSpPr>
        <p:grpSpPr>
          <a:xfrm>
            <a:off x="4891652" y="713319"/>
            <a:ext cx="2170999" cy="1015197"/>
            <a:chOff x="9992698" y="642463"/>
            <a:chExt cx="2170999" cy="101519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7B366C3-F5C2-6A03-6DC0-4B1BA879B2D8}"/>
                </a:ext>
              </a:extLst>
            </p:cNvPr>
            <p:cNvSpPr/>
            <p:nvPr/>
          </p:nvSpPr>
          <p:spPr>
            <a:xfrm>
              <a:off x="9992698" y="642463"/>
              <a:ext cx="2170999" cy="1015197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Mass coordinates:}&#10;&#10;&#10;\end{document}" title="IguanaTex Bitmap Display">
              <a:extLst>
                <a:ext uri="{FF2B5EF4-FFF2-40B4-BE49-F238E27FC236}">
                  <a16:creationId xmlns:a16="http://schemas.microsoft.com/office/drawing/2014/main" id="{4C643E36-7BC4-3472-6B38-E92C456BC8A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724" y="774401"/>
              <a:ext cx="1799314" cy="141410"/>
            </a:xfrm>
            <a:prstGeom prst="rect">
              <a:avLst/>
            </a:prstGeom>
          </p:spPr>
        </p:pic>
        <p:pic>
          <p:nvPicPr>
            <p:cNvPr id="7" name="Picture 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x_{m} &amp;= x + l \sin{\theta} \\&#10;z_{m} &amp;= l \cos{\theta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E001D6FF-096F-2DB0-9FAB-C084C2926D8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276" y="1035659"/>
              <a:ext cx="1370209" cy="47786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EACE2D-50FF-B1EA-BE6B-1A079BC8B726}"/>
              </a:ext>
            </a:extLst>
          </p:cNvPr>
          <p:cNvGrpSpPr/>
          <p:nvPr/>
        </p:nvGrpSpPr>
        <p:grpSpPr>
          <a:xfrm>
            <a:off x="192962" y="1371144"/>
            <a:ext cx="3934374" cy="4408704"/>
            <a:chOff x="383177" y="780378"/>
            <a:chExt cx="3934374" cy="44087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3F238B-A114-BD75-2A06-4B68DA654826}"/>
                </a:ext>
              </a:extLst>
            </p:cNvPr>
            <p:cNvGrpSpPr/>
            <p:nvPr/>
          </p:nvGrpSpPr>
          <p:grpSpPr>
            <a:xfrm>
              <a:off x="383177" y="780378"/>
              <a:ext cx="3934374" cy="3781953"/>
              <a:chOff x="383177" y="780378"/>
              <a:chExt cx="3934374" cy="378195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9A3C7A9-D0D0-AD65-974A-6E332408C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177" y="780378"/>
                <a:ext cx="3934374" cy="37819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D61D366-A6E0-6441-C865-A6739DEB4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4" y="1828800"/>
                <a:ext cx="54864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 title="IguanaTex Bitmap Display">
                <a:extLst>
                  <a:ext uri="{FF2B5EF4-FFF2-40B4-BE49-F238E27FC236}">
                    <a16:creationId xmlns:a16="http://schemas.microsoft.com/office/drawing/2014/main" id="{1FA756F7-921F-5642-65FB-A3BFDEC7FF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34" y="1574496"/>
                <a:ext cx="121905" cy="17828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762773-60EB-3DFA-EBB1-A188948ADEC8}"/>
                </a:ext>
              </a:extLst>
            </p:cNvPr>
            <p:cNvGrpSpPr/>
            <p:nvPr/>
          </p:nvGrpSpPr>
          <p:grpSpPr>
            <a:xfrm>
              <a:off x="383177" y="4559968"/>
              <a:ext cx="3934374" cy="629114"/>
              <a:chOff x="383177" y="4734468"/>
              <a:chExt cx="3934374" cy="6291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4411E0-7D27-4917-A6E5-8971C901A488}"/>
                  </a:ext>
                </a:extLst>
              </p:cNvPr>
              <p:cNvSpPr/>
              <p:nvPr/>
            </p:nvSpPr>
            <p:spPr>
              <a:xfrm>
                <a:off x="383177" y="4734468"/>
                <a:ext cx="3934374" cy="629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 title="IguanaTex Bitmap Display">
                <a:extLst>
                  <a:ext uri="{FF2B5EF4-FFF2-40B4-BE49-F238E27FC236}">
                    <a16:creationId xmlns:a16="http://schemas.microsoft.com/office/drawing/2014/main" id="{F8BA55AC-B5FE-4839-95B3-447D87D9FF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875" y="4838130"/>
                <a:ext cx="3730285" cy="42179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wton's second law to $x$-direction of motion:}&#10;&#10;&#10;\end{document}" title="IguanaTex Bitmap Display">
            <a:extLst>
              <a:ext uri="{FF2B5EF4-FFF2-40B4-BE49-F238E27FC236}">
                <a16:creationId xmlns:a16="http://schemas.microsoft.com/office/drawing/2014/main" id="{11B22846-DA24-9574-5031-8D449B0A1D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45" y="2152705"/>
            <a:ext cx="4670171" cy="143848"/>
          </a:xfrm>
          <a:prstGeom prst="rect">
            <a:avLst/>
          </a:prstGeom>
        </p:spPr>
      </p:pic>
      <p:pic>
        <p:nvPicPr>
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M \frac{d^{2} x}{dt^2} + m \frac{d^{2} x_{m}}{dt^{2}} &amp;= u + d \\&#10;\rightarrow M \frac{d^{2} x}{dt^2} + m \frac{d^{2} (x + l\sin{\theta})}{dt^{2}} &amp;= u + d \\&#10;\rightarrow (M+m) \ddot{x} + m l \ddot{\theta} \cos{\theta} - m l \dot{\theta}^{2} \sin{\theta} &amp;= u + d&#10;\end{align*}&#10;&#10;&#10;\end{document}" title="IguanaTex Bitmap Display">
            <a:extLst>
              <a:ext uri="{FF2B5EF4-FFF2-40B4-BE49-F238E27FC236}">
                <a16:creationId xmlns:a16="http://schemas.microsoft.com/office/drawing/2014/main" id="{B47EE52A-D5A2-F8F5-A716-00F1D6AE1E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49" y="2558689"/>
            <a:ext cx="4027733" cy="1284876"/>
          </a:xfrm>
          <a:prstGeom prst="rect">
            <a:avLst/>
          </a:prstGeom>
        </p:spPr>
      </p:pic>
      <p:pic>
        <p:nvPicPr>
          <p:cNvPr id="31" name="Picture 3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wton's second law to the rotational motion:}&#10;&#10;&#10;\end{document}" title="IguanaTex Bitmap Display">
            <a:extLst>
              <a:ext uri="{FF2B5EF4-FFF2-40B4-BE49-F238E27FC236}">
                <a16:creationId xmlns:a16="http://schemas.microsoft.com/office/drawing/2014/main" id="{3CD51B9C-6C6E-F829-E79D-47DE8DBD93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45" y="4490743"/>
            <a:ext cx="4710399" cy="141410"/>
          </a:xfrm>
          <a:prstGeom prst="rect">
            <a:avLst/>
          </a:prstGeom>
        </p:spPr>
      </p:pic>
      <p:pic>
        <p:nvPicPr>
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m \frac{d^{2} x_{m}}{dt^{2}} l \cos{\theta} - m \frac{d^{2} z_{m}}{dt^{2}} l \sin{\theta} &amp;= m g l \sin{\theta} + d l \cos{\theta} \\&#10;\rightarrow \left[ m \frac{d^{2}}{dt^{2}} (x+l \sin{\theta}) \right] l \cos{\theta} - \left[ m \frac{d^{2}}{dt^{2}} (l \cos{\theta}) \right] l \sin{\theta} &amp;= m g l \sin{\theta} + d l \cos{\theta} \\&#10;\rightarrow m \ddot{x} \cos{\theta} + m l \ddot{\theta} &amp;= m g \sin{\theta} + d \cos{\theta}&#10;\end{align*}&#10;&#10;&#10;\end{document}" title="IguanaTex Bitmap Display">
            <a:extLst>
              <a:ext uri="{FF2B5EF4-FFF2-40B4-BE49-F238E27FC236}">
                <a16:creationId xmlns:a16="http://schemas.microsoft.com/office/drawing/2014/main" id="{E3749B96-9182-831F-95A3-16ECA43A45A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45" y="4816820"/>
            <a:ext cx="6507276" cy="13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A72543C-8190-62D2-3971-ECFA65FC8627}"/>
              </a:ext>
            </a:extLst>
          </p:cNvPr>
          <p:cNvSpPr/>
          <p:nvPr/>
        </p:nvSpPr>
        <p:spPr>
          <a:xfrm>
            <a:off x="1489166" y="3564860"/>
            <a:ext cx="9265920" cy="3114613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34CBF7-55C5-38DD-1349-52AF6BA16E00}"/>
              </a:ext>
            </a:extLst>
          </p:cNvPr>
          <p:cNvSpPr/>
          <p:nvPr/>
        </p:nvSpPr>
        <p:spPr>
          <a:xfrm>
            <a:off x="383177" y="884527"/>
            <a:ext cx="11382103" cy="232566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B – Runge-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ko-KR" sz="28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-order Method</a:t>
            </a:r>
          </a:p>
        </p:txBody>
      </p:sp>
      <p:pic>
        <p:nvPicPr>
          <p:cNvPr id="33" name="Picture 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onlinear dynamics:}&#10;&#10;&#10;\end{document}" title="IguanaTex Bitmap Display">
            <a:extLst>
              <a:ext uri="{FF2B5EF4-FFF2-40B4-BE49-F238E27FC236}">
                <a16:creationId xmlns:a16="http://schemas.microsoft.com/office/drawing/2014/main" id="{EE5B81B2-02B7-4A4F-A427-859F44FCE1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67" y="1002935"/>
            <a:ext cx="2587428" cy="225524"/>
          </a:xfrm>
          <a:prstGeom prst="rect">
            <a:avLst/>
          </a:prstGeom>
        </p:spPr>
      </p:pic>
      <p:pic>
        <p:nvPicPr>
          <p:cNvPr id="5" name="Picture 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4601EB6-07D4-3008-4A47-367F80C57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8" y="1444708"/>
            <a:ext cx="1556571" cy="27017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\mathbf{F}(\mathbf{x},u,d) = [\mathbf{x}_{2},\;(1),\;\mathbf{x}_{4},\; (2)]^{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08B0A39-F7C6-4B26-7AE3-F4A049558E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9" y="991446"/>
            <a:ext cx="3482055" cy="260571"/>
          </a:xfrm>
          <a:prstGeom prst="rect">
            <a:avLst/>
          </a:prstGeom>
        </p:spPr>
      </p:pic>
      <p:pic>
        <p:nvPicPr>
          <p:cNvPr id="46" name="Picture 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h_{1} &amp;= \mathbf{F} \left(\mathbf{x},u,d \right), \\&#10;h_{2} &amp;= \mathbf{F} \left( \mathbf{x} + \frac{T}{2} h_{1}, u, d \right), \\&#10;h_{3} &amp;= \mathbf{F} \left( \mathbf{x} + \frac{T}{2} h_{2}, u, d \right), \\&#10;h_{4} &amp;= \mathbf{F} \left( \mathbf{x} + T\, h_{3}, u, d \right).&#10;\end{align*}&#10;&#10;&#10;\end{document}" title="IguanaTex Bitmap Display">
            <a:extLst>
              <a:ext uri="{FF2B5EF4-FFF2-40B4-BE49-F238E27FC236}">
                <a16:creationId xmlns:a16="http://schemas.microsoft.com/office/drawing/2014/main" id="{8951D28C-3055-9E7C-D112-98181C3F2A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62" y="3778505"/>
            <a:ext cx="2467200" cy="1867887"/>
          </a:xfrm>
          <a:prstGeom prst="rect">
            <a:avLst/>
          </a:prstGeom>
        </p:spPr>
      </p:pic>
      <p:pic>
        <p:nvPicPr>
          <p:cNvPr id="30" name="Picture 2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lopes used:}&#10;&#10;&#10;\end{document}" title="IguanaTex Bitmap Display">
            <a:extLst>
              <a:ext uri="{FF2B5EF4-FFF2-40B4-BE49-F238E27FC236}">
                <a16:creationId xmlns:a16="http://schemas.microsoft.com/office/drawing/2014/main" id="{DD3D3D30-B76C-209C-1456-3CBB1D93E95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81" y="3778505"/>
            <a:ext cx="1517714" cy="225524"/>
          </a:xfrm>
          <a:prstGeom prst="rect">
            <a:avLst/>
          </a:prstGeom>
        </p:spPr>
      </p:pic>
      <p:pic>
        <p:nvPicPr>
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xt-timestep value\\ \indent \indent approximation:}&#10;&#10;&#10;\end{document}" title="IguanaTex Bitmap Display">
            <a:extLst>
              <a:ext uri="{FF2B5EF4-FFF2-40B4-BE49-F238E27FC236}">
                <a16:creationId xmlns:a16="http://schemas.microsoft.com/office/drawing/2014/main" id="{1BE36C5B-2B3B-CE58-096E-AB33A0853E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66" y="5886375"/>
            <a:ext cx="2651429" cy="527238"/>
          </a:xfrm>
          <a:prstGeom prst="rect">
            <a:avLst/>
          </a:prstGeom>
        </p:spPr>
      </p:pic>
      <p:pic>
        <p:nvPicPr>
          <p:cNvPr id="48" name="Picture 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+1] = x[k] + \frac{T}{6} (h_{1} + 2 h_{2} + 2 h_{3} + h_{4}).&#10;\end{equation*}&#10;&#10;&#10;\end{document}" title="IguanaTex Bitmap Display">
            <a:extLst>
              <a:ext uri="{FF2B5EF4-FFF2-40B4-BE49-F238E27FC236}">
                <a16:creationId xmlns:a16="http://schemas.microsoft.com/office/drawing/2014/main" id="{CE75894C-B01D-14DB-3919-D29EA75300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62" y="6048574"/>
            <a:ext cx="4178743" cy="469029"/>
          </a:xfrm>
          <a:prstGeom prst="rect">
            <a:avLst/>
          </a:prstGeom>
        </p:spPr>
      </p:pic>
      <p:pic>
        <p:nvPicPr>
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F}(\mathbf{x},u,d) = \begin{bmatrix} \mathbf{x}_{2} \\ \frac{m^{2} g \sin{\theta} - m (\cos{\theta})u + M (\cos{\theta})d + M m g \sin{\theta} - m^{2} l \dot{\theta}^{2} (\sin{\theta}) \cos{\theta}}{m l (-m (\cos{\theta})^{2} + M + m)} \\ \mathbf{x}_{4} \\ \frac{m l \dot{\theta}^{2} \sin{\theta} - d (\cos{\theta})^{2} - m g (\sin{\theta})\cos{\theta} + d +u}{-m (\cos{\theta})^{2} + M +m}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0E181E-EC71-8CAD-1D7C-3FACD1D7BDC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8" y="1829838"/>
            <a:ext cx="6571885" cy="1265828"/>
          </a:xfrm>
          <a:prstGeom prst="rect">
            <a:avLst/>
          </a:prstGeom>
        </p:spPr>
      </p:pic>
      <p:pic>
        <p:nvPicPr>
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Timestep $= T$}&#10;&#10;&#10;\end{document}" title="IguanaTex Bitmap Display">
            <a:extLst>
              <a:ext uri="{FF2B5EF4-FFF2-40B4-BE49-F238E27FC236}">
                <a16:creationId xmlns:a16="http://schemas.microsoft.com/office/drawing/2014/main" id="{39E582A9-DB98-5FD7-E5E6-CB9D5D598C0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81" y="4285074"/>
            <a:ext cx="1501714" cy="2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B9E91EF-F137-6837-E8EB-FC5763472007}"/>
              </a:ext>
            </a:extLst>
          </p:cNvPr>
          <p:cNvSpPr/>
          <p:nvPr/>
        </p:nvSpPr>
        <p:spPr>
          <a:xfrm>
            <a:off x="9491120" y="977268"/>
            <a:ext cx="2170999" cy="134923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C – Discretization</a:t>
            </a:r>
          </a:p>
        </p:txBody>
      </p:sp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Matrix exponential \\ \indent derivative:}&#10;&#10;&#10;\end{document}" title="IguanaTex Bitmap Display">
            <a:extLst>
              <a:ext uri="{FF2B5EF4-FFF2-40B4-BE49-F238E27FC236}">
                <a16:creationId xmlns:a16="http://schemas.microsoft.com/office/drawing/2014/main" id="{9A4A699A-9C46-663B-49A0-F5B8A82897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98" y="1196049"/>
            <a:ext cx="1946819" cy="384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frac{d}{dt} e^{At} = A\, e^{At} = e^{At} A&#10;\end{equation*}&#10;&#10;&#10;\end{document}" title="IguanaTex Bitmap Display">
            <a:extLst>
              <a:ext uri="{FF2B5EF4-FFF2-40B4-BE49-F238E27FC236}">
                <a16:creationId xmlns:a16="http://schemas.microsoft.com/office/drawing/2014/main" id="{2EA2FAEC-74CB-A669-8D87-7DFE721AF7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97" y="1683452"/>
            <a:ext cx="1935847" cy="418133"/>
          </a:xfrm>
          <a:prstGeom prst="rect">
            <a:avLst/>
          </a:prstGeom>
        </p:spPr>
      </p:pic>
      <p:pic>
        <p:nvPicPr>
          <p:cNvPr id="50" name="Picture 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dot{\mathbf{x}}(t) &amp;= A \mathbf{x}(t) +&#10;B_{u} u(t) + B_{d} d(t) \\&#10;\rightarrow e^{-At}\dot{\mathbf{x}}(t) &amp;= e^{-At} A \mathbf{x}(t) + e^{-At} B_{u} u(t) + e^{-At} B_{d} d(t) \\&#10;\rightarrow \frac{d}{dt} \left( e^{-At} \mathbf{x}(t) \right) &amp;= e^{-At} B_{u} u(t) + e^{-At} B_{d} d(t) \\&#10;\rightarrow e^{-At} \mathbf{x}(t) - e^{0} \mathbf{x}(0) &amp;= \int_{0}^{t} e^{-A \tau} \left( B_{u} u(\tau) + B_{d} d(\tau) \right) d \tau \\&#10;\rightarrow \mathbf{x}(t) &amp;= e^{At} \mathbf{x}(0) + \int_{0}^{t} e^{A(t-\tau)} \left( B_{u} u(\tau) + B_{d} d(\tau) \right) d \tau&#10;\end{align*}&#10;&#10;&#10;\end{document}" title="IguanaTex Bitmap Display">
            <a:extLst>
              <a:ext uri="{FF2B5EF4-FFF2-40B4-BE49-F238E27FC236}">
                <a16:creationId xmlns:a16="http://schemas.microsoft.com/office/drawing/2014/main" id="{8DE262B5-2CE9-E3FA-0A30-AB7BD01702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49" y="679100"/>
            <a:ext cx="5898973" cy="221501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rting with continuous model:}&#10;&#10;&#10;\end{document}" title="IguanaTex Bitmap Display">
            <a:extLst>
              <a:ext uri="{FF2B5EF4-FFF2-40B4-BE49-F238E27FC236}">
                <a16:creationId xmlns:a16="http://schemas.microsoft.com/office/drawing/2014/main" id="{965BA57A-1C81-7D8D-3A2C-060011F2DF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679101"/>
            <a:ext cx="3661711" cy="204343"/>
          </a:xfrm>
          <a:prstGeom prst="rect">
            <a:avLst/>
          </a:prstGeom>
        </p:spPr>
      </p:pic>
      <p:pic>
        <p:nvPicPr>
          <p:cNvPr id="37" name="Picture 3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multiply $e^{-At}$}&#10;&#10;&#10;\end{document}" title="IguanaTex Bitmap Display">
            <a:extLst>
              <a:ext uri="{FF2B5EF4-FFF2-40B4-BE49-F238E27FC236}">
                <a16:creationId xmlns:a16="http://schemas.microsoft.com/office/drawing/2014/main" id="{819255EB-29C3-0250-6338-D359DECBA2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7" y="1017229"/>
            <a:ext cx="1507961" cy="215771"/>
          </a:xfrm>
          <a:prstGeom prst="rect">
            <a:avLst/>
          </a:prstGeom>
        </p:spPr>
      </p:pic>
      <p:pic>
        <p:nvPicPr>
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By integrating}&#10;&#10;\end{document}" title="IguanaTex Bitmap Display">
            <a:extLst>
              <a:ext uri="{FF2B5EF4-FFF2-40B4-BE49-F238E27FC236}">
                <a16:creationId xmlns:a16="http://schemas.microsoft.com/office/drawing/2014/main" id="{F612C4C6-A57E-AE10-4714-9B986AF7C5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1" y="1988911"/>
            <a:ext cx="1271467" cy="179200"/>
          </a:xfrm>
          <a:prstGeom prst="rect">
            <a:avLst/>
          </a:prstGeom>
        </p:spPr>
      </p:pic>
      <p:pic>
        <p:nvPicPr>
          <p:cNvPr id="52" name="Picture 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] &amp;\triangleq \mathbf{x}[kT] \\&#10;\mathbf{x}[k] &amp;= e^{AkT} \mathbf{x}(0) + \int_{0}^{kT} \left( e^{A (kT-\tau)} B_{u} u(\tau) + B_{d} d(\tau) \right) d \tau \\&#10;\mathbf{x}[k] &amp;= e^{AkT} \mathbf{x}(0) + \int_{0}^{kT} \left( e^{A (kT-\tau)} B_{u} u(\tau) + B_{d} d(\tau) \right) d \tau \\&#10;\rightarrow \mathbf{x}[k+1] &amp;= e^{A(k+1)T} \mathbf{x}(0) + \int_{0}^{(k+1)T} \left( e^{A ((k+1)T-\tau)} B_{u} u(\tau) + B_{d} d(\tau) \right) d \tau \\&#10;\mathbf{x}[k+1] &amp;= e^{AT} \left[ e^{AkT} \mathbf{x}(0) + \int_{0}^{kT} \left( e^{A (kT-\tau)} B_{u} u(\tau) + B_{d} d(\tau) \right) d \tau \right] + \int_{kT}^{(k+1)T} e^{A(kT+T-\tau)} \left( B_{u} u(\tau) + B_{d} d(\tau) \right) d \tau \\&#10;\mathbf{x}[k+1] &amp;= e^{AT} \mathbf{x}[k] + \int_{kT}^{(k+1)T} e^{A(kT+T-\tau)} \left( B_{u} u(\tau) + B_{d} d(\tau) \right) d \tau&#10;\end{align*}&#10;&#10;\end{document}" title="IguanaTex Bitmap Display">
            <a:extLst>
              <a:ext uri="{FF2B5EF4-FFF2-40B4-BE49-F238E27FC236}">
                <a16:creationId xmlns:a16="http://schemas.microsoft.com/office/drawing/2014/main" id="{D0BD4284-7A58-631F-DA85-090AA4930B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20" y="3298312"/>
            <a:ext cx="10119311" cy="3308496"/>
          </a:xfrm>
          <a:prstGeom prst="rect">
            <a:avLst/>
          </a:prstGeom>
        </p:spPr>
      </p:pic>
      <p:pic>
        <p:nvPicPr>
          <p:cNvPr id="62" name="Picture 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izing:}&#10;&#10;&#10;\end{document}" title="IguanaTex Bitmap Display">
            <a:extLst>
              <a:ext uri="{FF2B5EF4-FFF2-40B4-BE49-F238E27FC236}">
                <a16:creationId xmlns:a16="http://schemas.microsoft.com/office/drawing/2014/main" id="{860C718A-10D6-FEB2-A02E-1FCAB3E039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2912102"/>
            <a:ext cx="1407085" cy="2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7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DA7D10-4BE8-8C62-155E-599D2E2F2551}"/>
              </a:ext>
            </a:extLst>
          </p:cNvPr>
          <p:cNvSpPr/>
          <p:nvPr/>
        </p:nvSpPr>
        <p:spPr>
          <a:xfrm>
            <a:off x="9727474" y="1819592"/>
            <a:ext cx="2037806" cy="89055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FA3DB3-A5A9-7A91-7C22-F26D1075D115}"/>
              </a:ext>
            </a:extLst>
          </p:cNvPr>
          <p:cNvSpPr/>
          <p:nvPr/>
        </p:nvSpPr>
        <p:spPr>
          <a:xfrm>
            <a:off x="1024330" y="4219135"/>
            <a:ext cx="9948470" cy="2369945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C0F677-0487-B2BF-DDEF-5C5E7DE6041C}"/>
              </a:ext>
            </a:extLst>
          </p:cNvPr>
          <p:cNvSpPr/>
          <p:nvPr/>
        </p:nvSpPr>
        <p:spPr>
          <a:xfrm>
            <a:off x="1024330" y="3069036"/>
            <a:ext cx="9948470" cy="65738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B15ECCA-FC9D-9341-2BF8-151616C9B5A7}"/>
              </a:ext>
            </a:extLst>
          </p:cNvPr>
          <p:cNvSpPr/>
          <p:nvPr/>
        </p:nvSpPr>
        <p:spPr>
          <a:xfrm>
            <a:off x="9936480" y="831969"/>
            <a:ext cx="1828800" cy="79132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C – Discretization (cont.)</a:t>
            </a:r>
          </a:p>
        </p:txBody>
      </p:sp>
      <p:pic>
        <p:nvPicPr>
          <p:cNvPr id="28" name="Picture 2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e^{AT} \mathbf{x}[k] + \int_{kT}^{(k+1)T} e^{A(kT+T-\tau)} \left( B_{u} u(\tau) + B_{d} d(\tau) \right) d \tau \\&#10;\rightarrow \mathbf{x}[k+1] &amp;= e^{AT} \mathbf{x}[k] - \left( \int_{T}^{0} e^{Av} dv \right) \left( B_{u} u[k] + B_{d} d[k] \right) \\&#10;&amp;= e^{AT} \mathbf{x}[k] + \left( \int_{0}^{T} e^{Av} dv \right) \left( B_{u} u[k] + B_{d} d[k] \right)&#10;\end{align*}&#10;&#10;\end{document}" title="IguanaTex Bitmap Display">
            <a:extLst>
              <a:ext uri="{FF2B5EF4-FFF2-40B4-BE49-F238E27FC236}">
                <a16:creationId xmlns:a16="http://schemas.microsoft.com/office/drawing/2014/main" id="{18EF084E-95D7-B479-0ACD-9B2904B2E4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56" y="833147"/>
            <a:ext cx="6637714" cy="201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B5EB7DF-A2A7-935B-8D26-27BB0D6E668B}"/>
              </a:ext>
            </a:extLst>
          </p:cNvPr>
          <p:cNvSpPr/>
          <p:nvPr/>
        </p:nvSpPr>
        <p:spPr>
          <a:xfrm>
            <a:off x="5805444" y="3236899"/>
            <a:ext cx="493031" cy="316432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E3B968-6A06-8DDE-A099-C45D534D6861}"/>
              </a:ext>
            </a:extLst>
          </p:cNvPr>
          <p:cNvSpPr/>
          <p:nvPr/>
        </p:nvSpPr>
        <p:spPr>
          <a:xfrm>
            <a:off x="8640322" y="3226808"/>
            <a:ext cx="493031" cy="316432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3D01FB-99C6-D462-C32C-FA55CD9406E6}"/>
              </a:ext>
            </a:extLst>
          </p:cNvPr>
          <p:cNvSpPr/>
          <p:nvPr/>
        </p:nvSpPr>
        <p:spPr>
          <a:xfrm>
            <a:off x="4443961" y="5225858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7427F6-BB65-F0E8-0AB8-FF9E5D5E77F0}"/>
              </a:ext>
            </a:extLst>
          </p:cNvPr>
          <p:cNvSpPr/>
          <p:nvPr/>
        </p:nvSpPr>
        <p:spPr>
          <a:xfrm>
            <a:off x="8186058" y="5187458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13C5BB-2D0A-389C-C975-9C2F323733B7}"/>
              </a:ext>
            </a:extLst>
          </p:cNvPr>
          <p:cNvSpPr/>
          <p:nvPr/>
        </p:nvSpPr>
        <p:spPr>
          <a:xfrm>
            <a:off x="5014799" y="4355669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nonsingular:&#10;&#10;&#10;\end{document}" title="IguanaTex Bitmap Display">
            <a:extLst>
              <a:ext uri="{FF2B5EF4-FFF2-40B4-BE49-F238E27FC236}">
                <a16:creationId xmlns:a16="http://schemas.microsoft.com/office/drawing/2014/main" id="{9C60B004-7001-F48A-2145-DFFB6729BE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03" y="3300811"/>
            <a:ext cx="1893942" cy="20982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A96DE26-6634-AD2F-1013-7096BA678F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43" y="3303731"/>
            <a:ext cx="836571" cy="2112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A^{-1} \left( e^{A T} - I \right) B_{u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13FE9B9-1947-AC94-A3E4-0E311A73A2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11" y="3265331"/>
            <a:ext cx="2342400" cy="288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A^{-1} \left( e^{A T} - I \right) B_{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7BF4799-7170-EA4F-B8A2-7FDE190A02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8" y="3265331"/>
            <a:ext cx="2321828" cy="2880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singular:&#10;&#10;&#10;\end{document}" title="IguanaTex Bitmap Display">
            <a:extLst>
              <a:ext uri="{FF2B5EF4-FFF2-40B4-BE49-F238E27FC236}">
                <a16:creationId xmlns:a16="http://schemas.microsoft.com/office/drawing/2014/main" id="{7606FCCC-49F2-654B-6DB9-7E80CEC331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46" y="4674206"/>
            <a:ext cx="1526400" cy="209829"/>
          </a:xfrm>
          <a:prstGeom prst="rect">
            <a:avLst/>
          </a:prstGeom>
        </p:spPr>
      </p:pic>
      <p:pic>
        <p:nvPicPr>
          <p:cNvPr id="22" name="Picture 2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 = \sum_{h = 0}^{\infty} \frac{1}{h!} \left( A T \right)^{h} \qquad \text{(Taylor expansion)}&#10;\end{equation*}&#10;&#10;&#10;\end{document}" title="IguanaTex Bitmap Display">
            <a:extLst>
              <a:ext uri="{FF2B5EF4-FFF2-40B4-BE49-F238E27FC236}">
                <a16:creationId xmlns:a16="http://schemas.microsoft.com/office/drawing/2014/main" id="{BCEC9AFB-56F4-E569-586C-12CBA4C647A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43" y="4487859"/>
            <a:ext cx="4793140" cy="632229"/>
          </a:xfrm>
          <a:prstGeom prst="rect">
            <a:avLst/>
          </a:prstGeom>
        </p:spPr>
      </p:pic>
      <p:pic>
        <p:nvPicPr>
          <p:cNvPr id="23" name="Picture 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\sum_{h=0}^{\infty} \frac{1}{(h+1)!} A^{h} T^{h+1} B_{u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CD26DA7F-581C-0FD3-D43A-3EDDB8E3547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43" y="5368969"/>
            <a:ext cx="2855314" cy="632229"/>
          </a:xfrm>
          <a:prstGeom prst="rect">
            <a:avLst/>
          </a:prstGeom>
        </p:spPr>
      </p:pic>
      <p:pic>
        <p:nvPicPr>
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\sum_{h=0}^{\infty} \frac{1}{(h+1)!} A^{h} T^{h+1} B_{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686191E-A004-E92D-F20A-8165E724DFC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93" y="5329172"/>
            <a:ext cx="2834743" cy="632229"/>
          </a:xfrm>
          <a:prstGeom prst="rect">
            <a:avLst/>
          </a:prstGeom>
        </p:spPr>
      </p:pic>
      <p:pic>
        <p:nvPicPr>
          <p:cNvPr id="26" name="Picture 2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In practice: replace $\infty$ by a large number&#10;&#10;&#10;\end{document}" title="IguanaTex Bitmap Display">
            <a:extLst>
              <a:ext uri="{FF2B5EF4-FFF2-40B4-BE49-F238E27FC236}">
                <a16:creationId xmlns:a16="http://schemas.microsoft.com/office/drawing/2014/main" id="{05A98827-DD02-27A0-D121-0A377B04AD2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93" y="6132497"/>
            <a:ext cx="3819276" cy="193829"/>
          </a:xfrm>
          <a:prstGeom prst="rect">
            <a:avLst/>
          </a:prstGeom>
        </p:spPr>
      </p:pic>
      <p:pic>
        <p:nvPicPr>
          <p:cNvPr id="47" name="Picture 4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 = kT + T - \tau&#10;\end{equation*}&#10;&#10;\end{document}" title="IguanaTex Bitmap Display">
            <a:extLst>
              <a:ext uri="{FF2B5EF4-FFF2-40B4-BE49-F238E27FC236}">
                <a16:creationId xmlns:a16="http://schemas.microsoft.com/office/drawing/2014/main" id="{955EF0EC-6BE4-01C1-D212-559A762D95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21" y="992251"/>
            <a:ext cx="1545600" cy="1769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dv = - d \tau&#10;\end{equation*}&#10;&#10;\end{document}" title="IguanaTex Bitmap Display">
            <a:extLst>
              <a:ext uri="{FF2B5EF4-FFF2-40B4-BE49-F238E27FC236}">
                <a16:creationId xmlns:a16="http://schemas.microsoft.com/office/drawing/2014/main" id="{8DEA6E4B-57C0-4CC4-550E-302007C052F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21" y="1326639"/>
            <a:ext cx="1230172" cy="160457"/>
          </a:xfrm>
          <a:prstGeom prst="rect">
            <a:avLst/>
          </a:prstGeom>
        </p:spPr>
      </p:pic>
      <p:pic>
        <p:nvPicPr>
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\\ $u,\,d$ remains constant \\ during timestep $T$.&#10;&#10;&#10;\end{document}" title="IguanaTex Bitmap Display">
            <a:extLst>
              <a:ext uri="{FF2B5EF4-FFF2-40B4-BE49-F238E27FC236}">
                <a16:creationId xmlns:a16="http://schemas.microsoft.com/office/drawing/2014/main" id="{1644DC7D-D7A5-B550-6A8F-E766D66F643A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85" y="1925406"/>
            <a:ext cx="1900495" cy="6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1248C07A-E648-00A4-E6D7-A028375E8760}"/>
              </a:ext>
            </a:extLst>
          </p:cNvPr>
          <p:cNvSpPr/>
          <p:nvPr/>
        </p:nvSpPr>
        <p:spPr>
          <a:xfrm>
            <a:off x="4871730" y="3656315"/>
            <a:ext cx="1703161" cy="1153357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0B7F203-C995-876F-DCD9-715DB41C95D4}"/>
              </a:ext>
            </a:extLst>
          </p:cNvPr>
          <p:cNvSpPr/>
          <p:nvPr/>
        </p:nvSpPr>
        <p:spPr>
          <a:xfrm>
            <a:off x="8786949" y="1535173"/>
            <a:ext cx="2978331" cy="1686997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D – LQR-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CEE0B2-513E-EBD9-5C3A-9751D22293A8}"/>
              </a:ext>
            </a:extLst>
          </p:cNvPr>
          <p:cNvGrpSpPr/>
          <p:nvPr/>
        </p:nvGrpSpPr>
        <p:grpSpPr>
          <a:xfrm>
            <a:off x="383177" y="654059"/>
            <a:ext cx="8146895" cy="2656836"/>
            <a:chOff x="2022552" y="1568448"/>
            <a:chExt cx="8146895" cy="26568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E76C30-3C5E-1CFE-A119-8A8B0E20D105}"/>
                </a:ext>
              </a:extLst>
            </p:cNvPr>
            <p:cNvGrpSpPr/>
            <p:nvPr/>
          </p:nvGrpSpPr>
          <p:grpSpPr>
            <a:xfrm>
              <a:off x="2022552" y="1568448"/>
              <a:ext cx="8146895" cy="2103005"/>
              <a:chOff x="895105" y="2116184"/>
              <a:chExt cx="8146895" cy="210300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D064B7-F284-BF78-6EAC-C8A0A852FCDE}"/>
                  </a:ext>
                </a:extLst>
              </p:cNvPr>
              <p:cNvSpPr/>
              <p:nvPr/>
            </p:nvSpPr>
            <p:spPr>
              <a:xfrm>
                <a:off x="1800094" y="2116185"/>
                <a:ext cx="2337918" cy="1417630"/>
              </a:xfrm>
              <a:prstGeom prst="rect">
                <a:avLst/>
              </a:prstGeom>
              <a:solidFill>
                <a:srgbClr val="4010CF">
                  <a:alpha val="20000"/>
                </a:srgb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69EBD3-E59A-15D2-4823-5A3C821740ED}"/>
                  </a:ext>
                </a:extLst>
              </p:cNvPr>
              <p:cNvSpPr/>
              <p:nvPr/>
            </p:nvSpPr>
            <p:spPr>
              <a:xfrm>
                <a:off x="4371163" y="2116184"/>
                <a:ext cx="3993645" cy="1801765"/>
              </a:xfrm>
              <a:prstGeom prst="rect">
                <a:avLst/>
              </a:prstGeom>
              <a:solidFill>
                <a:srgbClr val="10C334">
                  <a:alpha val="20000"/>
                </a:srgb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BCEC00A-9837-F1C3-E61B-BBE8935DF8BB}"/>
                  </a:ext>
                </a:extLst>
              </p:cNvPr>
              <p:cNvGrpSpPr/>
              <p:nvPr/>
            </p:nvGrpSpPr>
            <p:grpSpPr>
              <a:xfrm>
                <a:off x="1375954" y="2368731"/>
                <a:ext cx="307777" cy="307777"/>
                <a:chOff x="1375954" y="2368731"/>
                <a:chExt cx="307777" cy="307777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6444E5-12A7-F412-8522-5B622EE7B8B1}"/>
                    </a:ext>
                  </a:extLst>
                </p:cNvPr>
                <p:cNvSpPr/>
                <p:nvPr/>
              </p:nvSpPr>
              <p:spPr>
                <a:xfrm>
                  <a:off x="1375954" y="2368731"/>
                  <a:ext cx="307777" cy="30777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3DE02E4-4DA3-461B-FD2A-BE5196C504B0}"/>
                    </a:ext>
                  </a:extLst>
                </p:cNvPr>
                <p:cNvCxnSpPr>
                  <a:cxnSpLocks/>
                  <a:stCxn id="96" idx="7"/>
                  <a:endCxn id="96" idx="3"/>
                </p:cNvCxnSpPr>
                <p:nvPr/>
              </p:nvCxnSpPr>
              <p:spPr>
                <a:xfrm flipH="1"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6D31AD0-EFCB-2631-94C3-705393D240D4}"/>
                    </a:ext>
                  </a:extLst>
                </p:cNvPr>
                <p:cNvCxnSpPr>
                  <a:cxnSpLocks/>
                  <a:stCxn id="96" idx="1"/>
                  <a:endCxn id="96" idx="5"/>
                </p:cNvCxnSpPr>
                <p:nvPr/>
              </p:nvCxnSpPr>
              <p:spPr>
                <a:xfrm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9" name="Picture 9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B47B8A62-3EC2-AE0C-494E-7A85C4DAF9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00" y="2474889"/>
                  <a:ext cx="84571" cy="84571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AD7CB13C-B448-7CE6-A967-39228102DFE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8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0604" y="2603005"/>
                  <a:ext cx="78476" cy="5333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CFC44A0-B279-D950-B6BD-44D8FF8CCD41}"/>
                  </a:ext>
                </a:extLst>
              </p:cNvPr>
              <p:cNvGrpSpPr/>
              <p:nvPr/>
            </p:nvGrpSpPr>
            <p:grpSpPr>
              <a:xfrm>
                <a:off x="4616152" y="2373857"/>
                <a:ext cx="307777" cy="307777"/>
                <a:chOff x="1375954" y="2368731"/>
                <a:chExt cx="307777" cy="307777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655B091-CF5D-6277-A05F-CF9806BFDA87}"/>
                    </a:ext>
                  </a:extLst>
                </p:cNvPr>
                <p:cNvSpPr/>
                <p:nvPr/>
              </p:nvSpPr>
              <p:spPr>
                <a:xfrm>
                  <a:off x="1375954" y="2368731"/>
                  <a:ext cx="307777" cy="30777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2470059-6BE1-8731-53DC-14B6EF5442EE}"/>
                    </a:ext>
                  </a:extLst>
                </p:cNvPr>
                <p:cNvCxnSpPr>
                  <a:cxnSpLocks/>
                  <a:stCxn id="91" idx="7"/>
                  <a:endCxn id="91" idx="3"/>
                </p:cNvCxnSpPr>
                <p:nvPr/>
              </p:nvCxnSpPr>
              <p:spPr>
                <a:xfrm flipH="1"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66F6905-E37C-C1D6-4718-BFD87304ADD1}"/>
                    </a:ext>
                  </a:extLst>
                </p:cNvPr>
                <p:cNvCxnSpPr>
                  <a:cxnSpLocks/>
                  <a:stCxn id="91" idx="1"/>
                  <a:endCxn id="91" idx="5"/>
                </p:cNvCxnSpPr>
                <p:nvPr/>
              </p:nvCxnSpPr>
              <p:spPr>
                <a:xfrm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4" name="Picture 9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6D83B342-880A-3430-B864-0B903C78123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00" y="2474889"/>
                  <a:ext cx="84571" cy="84571"/>
                </a:xfrm>
                <a:prstGeom prst="rect">
                  <a:avLst/>
                </a:prstGeom>
              </p:spPr>
            </p:pic>
            <p:pic>
              <p:nvPicPr>
                <p:cNvPr id="95" name="Picture 9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EE72AF56-236A-B789-0FB8-274B0548AD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0604" y="2603005"/>
                  <a:ext cx="78476" cy="5333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3F3F9D1-CED6-74CF-9BCB-500042E9BD03}"/>
                  </a:ext>
                </a:extLst>
              </p:cNvPr>
              <p:cNvGrpSpPr/>
              <p:nvPr/>
            </p:nvGrpSpPr>
            <p:grpSpPr>
              <a:xfrm>
                <a:off x="2068310" y="2373856"/>
                <a:ext cx="307777" cy="307777"/>
                <a:chOff x="2216235" y="2373856"/>
                <a:chExt cx="307777" cy="30777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69ADBF5-E778-7165-400C-CA1B98B14AC6}"/>
                    </a:ext>
                  </a:extLst>
                </p:cNvPr>
                <p:cNvGrpSpPr/>
                <p:nvPr/>
              </p:nvGrpSpPr>
              <p:grpSpPr>
                <a:xfrm>
                  <a:off x="2216235" y="2373856"/>
                  <a:ext cx="307777" cy="307777"/>
                  <a:chOff x="1375954" y="2368731"/>
                  <a:chExt cx="307777" cy="307777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0044F23E-A6E2-5276-D000-E986CACB6329}"/>
                      </a:ext>
                    </a:extLst>
                  </p:cNvPr>
                  <p:cNvSpPr/>
                  <p:nvPr/>
                </p:nvSpPr>
                <p:spPr>
                  <a:xfrm>
                    <a:off x="1375954" y="2368731"/>
                    <a:ext cx="307777" cy="3077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6DF12B1-F723-549B-25EE-36AFD1D13DC3}"/>
                      </a:ext>
                    </a:extLst>
                  </p:cNvPr>
                  <p:cNvCxnSpPr>
                    <a:cxnSpLocks/>
                    <a:stCxn id="87" idx="7"/>
                    <a:endCxn id="87" idx="3"/>
                  </p:cNvCxnSpPr>
                  <p:nvPr/>
                </p:nvCxnSpPr>
                <p:spPr>
                  <a:xfrm flipH="1"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F420AC8B-CBB2-064D-5519-6281B078BAFD}"/>
                      </a:ext>
                    </a:extLst>
                  </p:cNvPr>
                  <p:cNvCxnSpPr>
                    <a:cxnSpLocks/>
                    <a:stCxn id="87" idx="1"/>
                    <a:endCxn id="87" idx="5"/>
                  </p:cNvCxnSpPr>
                  <p:nvPr/>
                </p:nvCxnSpPr>
                <p:spPr>
                  <a:xfrm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0" name="Picture 8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2750F203-8E90-BE96-32D4-E3179219E6C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5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4900" y="2474889"/>
                    <a:ext cx="84571" cy="845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6" name="Picture 8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D38D64A9-4A0E-AD41-BB22-0E6C1C9FF42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837" y="2577313"/>
                  <a:ext cx="84571" cy="84571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06AD0A3-42CF-634E-8840-790A3CB75A41}"/>
                  </a:ext>
                </a:extLst>
              </p:cNvPr>
              <p:cNvGrpSpPr/>
              <p:nvPr/>
            </p:nvGrpSpPr>
            <p:grpSpPr>
              <a:xfrm>
                <a:off x="5982203" y="2368731"/>
                <a:ext cx="307777" cy="307777"/>
                <a:chOff x="2216235" y="2373856"/>
                <a:chExt cx="307777" cy="307777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9244BCF0-E782-5414-64AF-AEC245A2780A}"/>
                    </a:ext>
                  </a:extLst>
                </p:cNvPr>
                <p:cNvGrpSpPr/>
                <p:nvPr/>
              </p:nvGrpSpPr>
              <p:grpSpPr>
                <a:xfrm>
                  <a:off x="2216235" y="2373856"/>
                  <a:ext cx="307777" cy="307777"/>
                  <a:chOff x="1375954" y="2368731"/>
                  <a:chExt cx="307777" cy="307777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38D09110-886F-8B2F-5F7E-21DBB25236E8}"/>
                      </a:ext>
                    </a:extLst>
                  </p:cNvPr>
                  <p:cNvSpPr/>
                  <p:nvPr/>
                </p:nvSpPr>
                <p:spPr>
                  <a:xfrm>
                    <a:off x="1375954" y="2368731"/>
                    <a:ext cx="307777" cy="3077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CB3E5FE-CE1F-4255-BF21-277E370FA8D9}"/>
                      </a:ext>
                    </a:extLst>
                  </p:cNvPr>
                  <p:cNvCxnSpPr>
                    <a:cxnSpLocks/>
                    <a:stCxn id="81" idx="7"/>
                    <a:endCxn id="81" idx="3"/>
                  </p:cNvCxnSpPr>
                  <p:nvPr/>
                </p:nvCxnSpPr>
                <p:spPr>
                  <a:xfrm flipH="1"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97A0087-822A-D0ED-7935-56999414C865}"/>
                      </a:ext>
                    </a:extLst>
                  </p:cNvPr>
                  <p:cNvCxnSpPr>
                    <a:cxnSpLocks/>
                    <a:stCxn id="81" idx="1"/>
                    <a:endCxn id="81" idx="5"/>
                  </p:cNvCxnSpPr>
                  <p:nvPr/>
                </p:nvCxnSpPr>
                <p:spPr>
                  <a:xfrm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4" name="Picture 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78BB37E1-AC95-A6BA-3520-892FF49432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5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4900" y="2474889"/>
                    <a:ext cx="84571" cy="845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E1275C85-4D28-D397-FB2C-677856EE17D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837" y="2577313"/>
                  <a:ext cx="84571" cy="84571"/>
                </a:xfrm>
                <a:prstGeom prst="rect">
                  <a:avLst/>
                </a:prstGeom>
              </p:spPr>
            </p:pic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3300907-24C4-3052-467F-28D9C17733B3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>
                <a:off x="895866" y="2522620"/>
                <a:ext cx="4800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C563899-7DE7-5968-978C-9F731B345690}"/>
                  </a:ext>
                </a:extLst>
              </p:cNvPr>
              <p:cNvCxnSpPr>
                <a:cxnSpLocks/>
                <a:stCxn id="96" idx="6"/>
                <a:endCxn id="87" idx="2"/>
              </p:cNvCxnSpPr>
              <p:nvPr/>
            </p:nvCxnSpPr>
            <p:spPr>
              <a:xfrm>
                <a:off x="1683731" y="2522620"/>
                <a:ext cx="384579" cy="51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AC8E10D-A8AC-A9FD-AB23-016D3177F37F}"/>
                  </a:ext>
                </a:extLst>
              </p:cNvPr>
              <p:cNvCxnSpPr>
                <a:cxnSpLocks/>
                <a:stCxn id="87" idx="6"/>
                <a:endCxn id="73" idx="1"/>
              </p:cNvCxnSpPr>
              <p:nvPr/>
            </p:nvCxnSpPr>
            <p:spPr>
              <a:xfrm flipV="1">
                <a:off x="2376087" y="2525182"/>
                <a:ext cx="1138485" cy="2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2897DDD-8230-FF57-D209-24D211EC2667}"/>
                  </a:ext>
                </a:extLst>
              </p:cNvPr>
              <p:cNvGrpSpPr/>
              <p:nvPr/>
            </p:nvGrpSpPr>
            <p:grpSpPr>
              <a:xfrm>
                <a:off x="2657979" y="2905313"/>
                <a:ext cx="432452" cy="432452"/>
                <a:chOff x="1683731" y="2969623"/>
                <a:chExt cx="432452" cy="432452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646EA2-93F9-5426-93AC-E917CB6D1DAA}"/>
                    </a:ext>
                  </a:extLst>
                </p:cNvPr>
                <p:cNvSpPr/>
                <p:nvPr/>
              </p:nvSpPr>
              <p:spPr>
                <a:xfrm>
                  <a:off x="1683731" y="2969623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78" name="Picture 7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533DEA1A-EB39-9CC7-5466-DC17E316F6F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5500" y="3098207"/>
                  <a:ext cx="288914" cy="180419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475B22-A54E-5D72-CF73-0FA2A0CDB8DC}"/>
                  </a:ext>
                </a:extLst>
              </p:cNvPr>
              <p:cNvGrpSpPr/>
              <p:nvPr/>
            </p:nvGrpSpPr>
            <p:grpSpPr>
              <a:xfrm>
                <a:off x="6586774" y="2300948"/>
                <a:ext cx="572278" cy="432452"/>
                <a:chOff x="5818245" y="3210113"/>
                <a:chExt cx="572278" cy="432452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9905D52-7835-E092-A403-BBA76157741D}"/>
                    </a:ext>
                  </a:extLst>
                </p:cNvPr>
                <p:cNvSpPr/>
                <p:nvPr/>
              </p:nvSpPr>
              <p:spPr>
                <a:xfrm>
                  <a:off x="5818245" y="3210113"/>
                  <a:ext cx="572278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\mathbf{I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21498ACE-BD8C-3847-8BD6-644C77CEFCE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0014" y="3338698"/>
                  <a:ext cx="393752" cy="180419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1CEDC45-56B2-61C5-A1DD-56900D55FA3F}"/>
                  </a:ext>
                </a:extLst>
              </p:cNvPr>
              <p:cNvGrpSpPr/>
              <p:nvPr/>
            </p:nvGrpSpPr>
            <p:grpSpPr>
              <a:xfrm>
                <a:off x="3514572" y="2308956"/>
                <a:ext cx="432452" cy="432452"/>
                <a:chOff x="3514572" y="2308956"/>
                <a:chExt cx="432452" cy="432452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4C728E0-5338-AB14-1EE9-FB74E7FC62EE}"/>
                    </a:ext>
                  </a:extLst>
                </p:cNvPr>
                <p:cNvSpPr/>
                <p:nvPr/>
              </p:nvSpPr>
              <p:spPr>
                <a:xfrm>
                  <a:off x="3514572" y="2308956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74" name="Picture 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i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383D9D51-1BAB-0FE2-C431-2F27F499BF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053" y="2442549"/>
                  <a:ext cx="214553" cy="169448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49E8EE26-715D-DD2C-8527-A583C4B411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05" y="2203862"/>
                <a:ext cx="292571" cy="203581"/>
              </a:xfrm>
              <a:prstGeom prst="rect">
                <a:avLst/>
              </a:prstGeom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EC5FC0E-7781-1606-DF63-2D0A6AC293FA}"/>
                  </a:ext>
                </a:extLst>
              </p:cNvPr>
              <p:cNvCxnSpPr>
                <a:cxnSpLocks/>
                <a:stCxn id="73" idx="3"/>
                <a:endCxn id="91" idx="2"/>
              </p:cNvCxnSpPr>
              <p:nvPr/>
            </p:nvCxnSpPr>
            <p:spPr>
              <a:xfrm>
                <a:off x="3947024" y="2525182"/>
                <a:ext cx="669128" cy="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DE91C0-6667-E282-C7B4-B42649E2CE09}"/>
                  </a:ext>
                </a:extLst>
              </p:cNvPr>
              <p:cNvGrpSpPr/>
              <p:nvPr/>
            </p:nvGrpSpPr>
            <p:grpSpPr>
              <a:xfrm>
                <a:off x="5298827" y="2300948"/>
                <a:ext cx="432452" cy="432452"/>
                <a:chOff x="5383550" y="2300948"/>
                <a:chExt cx="432452" cy="43245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27F34C8-26AE-8F16-3B1D-4D2D1D284DE9}"/>
                    </a:ext>
                  </a:extLst>
                </p:cNvPr>
                <p:cNvSpPr/>
                <p:nvPr/>
              </p:nvSpPr>
              <p:spPr>
                <a:xfrm>
                  <a:off x="5383550" y="2300948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72" name="Picture 7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39876E5D-AB3E-52BC-1BB3-44E59F9DBFC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0030" y="2434541"/>
                  <a:ext cx="235276" cy="202362"/>
                </a:xfrm>
                <a:prstGeom prst="rect">
                  <a:avLst/>
                </a:prstGeom>
              </p:spPr>
            </p:pic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E4DD35A-37F4-1792-5270-25CB75C019CD}"/>
                  </a:ext>
                </a:extLst>
              </p:cNvPr>
              <p:cNvCxnSpPr>
                <a:cxnSpLocks/>
                <a:stCxn id="91" idx="6"/>
                <a:endCxn id="71" idx="1"/>
              </p:cNvCxnSpPr>
              <p:nvPr/>
            </p:nvCxnSpPr>
            <p:spPr>
              <a:xfrm flipV="1">
                <a:off x="4923929" y="2517174"/>
                <a:ext cx="374898" cy="105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3BE7087-9F0D-B308-F2FE-E2B95E8B0A82}"/>
                  </a:ext>
                </a:extLst>
              </p:cNvPr>
              <p:cNvCxnSpPr>
                <a:cxnSpLocks/>
                <a:stCxn id="71" idx="3"/>
                <a:endCxn id="81" idx="2"/>
              </p:cNvCxnSpPr>
              <p:nvPr/>
            </p:nvCxnSpPr>
            <p:spPr>
              <a:xfrm>
                <a:off x="5731279" y="2517174"/>
                <a:ext cx="250924" cy="5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C98E4C-34C5-9D0F-CA3D-5E4ECEEC46F2}"/>
                  </a:ext>
                </a:extLst>
              </p:cNvPr>
              <p:cNvCxnSpPr>
                <a:cxnSpLocks/>
                <a:stCxn id="81" idx="6"/>
                <a:endCxn id="75" idx="1"/>
              </p:cNvCxnSpPr>
              <p:nvPr/>
            </p:nvCxnSpPr>
            <p:spPr>
              <a:xfrm flipV="1">
                <a:off x="6289980" y="2517174"/>
                <a:ext cx="296794" cy="5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D1060B0-151C-48E7-4AC6-8FF248BDFCC8}"/>
                  </a:ext>
                </a:extLst>
              </p:cNvPr>
              <p:cNvGrpSpPr/>
              <p:nvPr/>
            </p:nvGrpSpPr>
            <p:grpSpPr>
              <a:xfrm>
                <a:off x="6639193" y="2905313"/>
                <a:ext cx="432452" cy="432452"/>
                <a:chOff x="6639193" y="2905313"/>
                <a:chExt cx="432452" cy="432452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A43244D-3167-6196-0229-F921519CD901}"/>
                    </a:ext>
                  </a:extLst>
                </p:cNvPr>
                <p:cNvSpPr/>
                <p:nvPr/>
              </p:nvSpPr>
              <p:spPr>
                <a:xfrm>
                  <a:off x="6639193" y="2905313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70" name="Picture 6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ABBC852A-91AD-B7E2-1263-A9C371FBC2F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5674" y="3038906"/>
                  <a:ext cx="140191" cy="170667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B712624-9A7C-F332-7382-58666F34169C}"/>
                  </a:ext>
                </a:extLst>
              </p:cNvPr>
              <p:cNvGrpSpPr/>
              <p:nvPr/>
            </p:nvGrpSpPr>
            <p:grpSpPr>
              <a:xfrm>
                <a:off x="7720089" y="2300948"/>
                <a:ext cx="432452" cy="432452"/>
                <a:chOff x="7795963" y="2300948"/>
                <a:chExt cx="432452" cy="43245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7D20828-649F-F8BD-2ECF-80281C70A203}"/>
                    </a:ext>
                  </a:extLst>
                </p:cNvPr>
                <p:cNvSpPr/>
                <p:nvPr/>
              </p:nvSpPr>
              <p:spPr>
                <a:xfrm>
                  <a:off x="7795963" y="2300948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68" name="Picture 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5D06C5AC-8C29-C802-7AFE-9E07B7998C6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655" y="2451429"/>
                  <a:ext cx="145067" cy="147505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C7BE1F1-E06C-441E-0146-543A69957242}"/>
                  </a:ext>
                </a:extLst>
              </p:cNvPr>
              <p:cNvGrpSpPr/>
              <p:nvPr/>
            </p:nvGrpSpPr>
            <p:grpSpPr>
              <a:xfrm>
                <a:off x="5919864" y="3400223"/>
                <a:ext cx="432452" cy="432452"/>
                <a:chOff x="5574019" y="3843665"/>
                <a:chExt cx="432452" cy="432452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3768FDF-BC4F-5DAB-63C4-ECD5252AB84E}"/>
                    </a:ext>
                  </a:extLst>
                </p:cNvPr>
                <p:cNvSpPr/>
                <p:nvPr/>
              </p:nvSpPr>
              <p:spPr>
                <a:xfrm>
                  <a:off x="5574019" y="3843665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66" name="Picture 6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f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67DE5DDC-54EB-59F6-9E7F-CB8376F4DF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0499" y="3977258"/>
                  <a:ext cx="251124" cy="197486"/>
                </a:xfrm>
                <a:prstGeom prst="rect">
                  <a:avLst/>
                </a:prstGeom>
              </p:spPr>
            </p:pic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982AD9C-C22C-9E48-C6DC-CCD18B742016}"/>
                  </a:ext>
                </a:extLst>
              </p:cNvPr>
              <p:cNvCxnSpPr>
                <a:cxnSpLocks/>
                <a:stCxn id="75" idx="3"/>
                <a:endCxn id="67" idx="1"/>
              </p:cNvCxnSpPr>
              <p:nvPr/>
            </p:nvCxnSpPr>
            <p:spPr>
              <a:xfrm>
                <a:off x="7159052" y="2517174"/>
                <a:ext cx="56103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44572FB-6043-96EF-51CF-3706EFCCD25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8152541" y="2517174"/>
                <a:ext cx="88945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8A5E88F9-B003-06BD-67DE-7569DEE3B11C}"/>
                  </a:ext>
                </a:extLst>
              </p:cNvPr>
              <p:cNvCxnSpPr>
                <a:cxnSpLocks/>
                <a:stCxn id="77" idx="1"/>
                <a:endCxn id="87" idx="4"/>
              </p:cNvCxnSpPr>
              <p:nvPr/>
            </p:nvCxnSpPr>
            <p:spPr>
              <a:xfrm rot="10800000">
                <a:off x="2222199" y="2681633"/>
                <a:ext cx="435780" cy="4399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2683CDCE-FE8C-07EA-AC70-AD8238C64228}"/>
                  </a:ext>
                </a:extLst>
              </p:cNvPr>
              <p:cNvCxnSpPr>
                <a:cxnSpLocks/>
                <a:stCxn id="87" idx="6"/>
                <a:endCxn id="77" idx="3"/>
              </p:cNvCxnSpPr>
              <p:nvPr/>
            </p:nvCxnSpPr>
            <p:spPr>
              <a:xfrm>
                <a:off x="2376087" y="2527745"/>
                <a:ext cx="714344" cy="593794"/>
              </a:xfrm>
              <a:prstGeom prst="bentConnector3">
                <a:avLst>
                  <a:gd name="adj1" fmla="val 132001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270459AB-07A8-ED12-BABE-59783D5B1F96}"/>
                  </a:ext>
                </a:extLst>
              </p:cNvPr>
              <p:cNvCxnSpPr>
                <a:cxnSpLocks/>
                <a:stCxn id="75" idx="3"/>
                <a:endCxn id="69" idx="3"/>
              </p:cNvCxnSpPr>
              <p:nvPr/>
            </p:nvCxnSpPr>
            <p:spPr>
              <a:xfrm flipH="1">
                <a:off x="7071645" y="2517174"/>
                <a:ext cx="87407" cy="604365"/>
              </a:xfrm>
              <a:prstGeom prst="bentConnector3">
                <a:avLst>
                  <a:gd name="adj1" fmla="val -261535"/>
                </a:avLst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14B0CFCC-F5A5-BF4B-6023-8BCCF823E6EA}"/>
                  </a:ext>
                </a:extLst>
              </p:cNvPr>
              <p:cNvCxnSpPr>
                <a:cxnSpLocks/>
                <a:stCxn id="75" idx="3"/>
                <a:endCxn id="65" idx="3"/>
              </p:cNvCxnSpPr>
              <p:nvPr/>
            </p:nvCxnSpPr>
            <p:spPr>
              <a:xfrm flipH="1">
                <a:off x="6352316" y="2517174"/>
                <a:ext cx="806736" cy="1099275"/>
              </a:xfrm>
              <a:prstGeom prst="bentConnector3">
                <a:avLst>
                  <a:gd name="adj1" fmla="val -28336"/>
                </a:avLst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E4A3B05-2202-0379-DB7D-E9F84188D338}"/>
                  </a:ext>
                </a:extLst>
              </p:cNvPr>
              <p:cNvCxnSpPr>
                <a:cxnSpLocks/>
                <a:stCxn id="69" idx="1"/>
                <a:endCxn id="81" idx="4"/>
              </p:cNvCxnSpPr>
              <p:nvPr/>
            </p:nvCxnSpPr>
            <p:spPr>
              <a:xfrm rot="10800000">
                <a:off x="6136093" y="2676509"/>
                <a:ext cx="503101" cy="445031"/>
              </a:xfrm>
              <a:prstGeom prst="bentConnector2">
                <a:avLst/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D457D08D-14C4-8E02-AFF8-CC48F934C8B1}"/>
                  </a:ext>
                </a:extLst>
              </p:cNvPr>
              <p:cNvCxnSpPr>
                <a:cxnSpLocks/>
                <a:stCxn id="65" idx="1"/>
                <a:endCxn id="91" idx="4"/>
              </p:cNvCxnSpPr>
              <p:nvPr/>
            </p:nvCxnSpPr>
            <p:spPr>
              <a:xfrm rot="10800000">
                <a:off x="4770042" y="2681635"/>
                <a:ext cx="1149823" cy="93481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6309BCE0-461E-D218-6FD7-E355286322E5}"/>
                  </a:ext>
                </a:extLst>
              </p:cNvPr>
              <p:cNvCxnSpPr>
                <a:cxnSpLocks/>
                <a:stCxn id="67" idx="3"/>
                <a:endCxn id="96" idx="4"/>
              </p:cNvCxnSpPr>
              <p:nvPr/>
            </p:nvCxnSpPr>
            <p:spPr>
              <a:xfrm flipH="1">
                <a:off x="1529843" y="2517174"/>
                <a:ext cx="6622698" cy="159334"/>
              </a:xfrm>
              <a:prstGeom prst="bentConnector4">
                <a:avLst>
                  <a:gd name="adj1" fmla="val -6233"/>
                  <a:gd name="adj2" fmla="val 1188973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E8BDEE29-EB4D-F6AA-5FDB-30E2F8AB22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591" y="2168917"/>
                <a:ext cx="302324" cy="203581"/>
              </a:xfrm>
              <a:prstGeom prst="rect">
                <a:avLst/>
              </a:prstGeom>
            </p:spPr>
          </p:pic>
          <p:pic>
            <p:nvPicPr>
              <p:cNvPr id="59" name="Picture 5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E3889379-F1D7-54CF-27B6-C606816B84F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4152" y="2207165"/>
                <a:ext cx="320610" cy="203581"/>
              </a:xfrm>
              <a:prstGeom prst="rect">
                <a:avLst/>
              </a:prstGeom>
            </p:spPr>
          </p:pic>
          <p:pic>
            <p:nvPicPr>
    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3B606CF0-6216-AC28-26ED-EE7746D3E6A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00" y="2209239"/>
                <a:ext cx="312076" cy="203581"/>
              </a:xfrm>
              <a:prstGeom prst="rect">
                <a:avLst/>
              </a:prstGeom>
            </p:spPr>
          </p:pic>
          <p:pic>
            <p:nvPicPr>
    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8E2DB6CF-81A7-5C76-E5DD-2E55522E68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0426" y="2205891"/>
                <a:ext cx="301105" cy="203581"/>
              </a:xfrm>
              <a:prstGeom prst="rect">
                <a:avLst/>
              </a:prstGeom>
            </p:spPr>
          </p:pic>
          <p:pic>
            <p:nvPicPr>
              <p:cNvPr id="62" name="Picture 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-1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BAAA17D8-8397-C9AE-8BCD-BBBB43DAF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8199" y="3162764"/>
                <a:ext cx="649752" cy="203581"/>
              </a:xfrm>
              <a:prstGeom prst="rect">
                <a:avLst/>
              </a:prstGeom>
            </p:spPr>
          </p:pic>
          <p:pic>
            <p:nvPicPr>
              <p:cNvPr id="63" name="Picture 6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ntegral controller&#10;&#10;&#10;\end{document}" title="IguanaTex Bitmap Display">
                <a:extLst>
                  <a:ext uri="{FF2B5EF4-FFF2-40B4-BE49-F238E27FC236}">
                    <a16:creationId xmlns:a16="http://schemas.microsoft.com/office/drawing/2014/main" id="{E5C32566-D437-F443-CB6A-1B715BA211A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310" y="3682278"/>
                <a:ext cx="1781487" cy="204343"/>
              </a:xfrm>
              <a:prstGeom prst="rect">
                <a:avLst/>
              </a:prstGeom>
            </p:spPr>
          </p:pic>
          <p:pic>
            <p:nvPicPr>
              <p:cNvPr id="64" name="Picture 6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lant with state feedback&#10;&#10;&#10;\end{document}" title="IguanaTex Bitmap Display">
                <a:extLst>
                  <a:ext uri="{FF2B5EF4-FFF2-40B4-BE49-F238E27FC236}">
                    <a16:creationId xmlns:a16="http://schemas.microsoft.com/office/drawing/2014/main" id="{E2BF3780-24AB-03ED-6272-03005047EE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757" y="4055989"/>
                <a:ext cx="2535771" cy="163200"/>
              </a:xfrm>
              <a:prstGeom prst="rect">
                <a:avLst/>
              </a:prstGeom>
            </p:spPr>
          </p:pic>
        </p:grpSp>
        <p:pic>
          <p:nvPicPr>
            <p:cNvPr id="5" name="Picture 4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2. Block diagram of system with state-feedback and integral controllers.&#10;&#10;&#10;\end{document}" title="IguanaTex Bitmap Display">
              <a:extLst>
                <a:ext uri="{FF2B5EF4-FFF2-40B4-BE49-F238E27FC236}">
                  <a16:creationId xmlns:a16="http://schemas.microsoft.com/office/drawing/2014/main" id="{5D0194AC-B871-6A72-CA25-A8506026C0BA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4041208"/>
              <a:ext cx="6958324" cy="1840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8F1F57-DD47-63A1-7A37-57BC7F41E524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5624164" y="595605"/>
            <a:ext cx="0" cy="31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textcolor{red}{+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7EBCFDA-0F70-E914-5215-AD438669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4" y="922295"/>
            <a:ext cx="84571" cy="84571"/>
          </a:xfrm>
          <a:prstGeom prst="rect">
            <a:avLst/>
          </a:prstGeom>
        </p:spPr>
      </p:pic>
      <p:pic>
        <p:nvPicPr>
          <p:cNvPr id="104" name="Picture 10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y[k] &amp;= C \mathbf{x}[k] \\&#10;v[k] &amp;= v[k-1] + r[k] - y[k] \\&#10;u[k] &amp;= -K_{f} \mathbf{x}[k] + K_{i} v[k]&#10;\end{align*}&#10;&#10;&#10;\end{document}" title="IguanaTex Bitmap Display">
            <a:extLst>
              <a:ext uri="{FF2B5EF4-FFF2-40B4-BE49-F238E27FC236}">
                <a16:creationId xmlns:a16="http://schemas.microsoft.com/office/drawing/2014/main" id="{852D85D6-E651-E30C-74A0-438BD4A98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76" y="1985790"/>
            <a:ext cx="2763581" cy="1141029"/>
          </a:xfrm>
          <a:prstGeom prst="rect">
            <a:avLst/>
          </a:prstGeom>
        </p:spPr>
      </p:pic>
      <p:pic>
        <p:nvPicPr>
          <p:cNvPr id="106" name="Picture 10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system:}&#10;&#10;&#10;\end{document}" title="IguanaTex Bitmap Display">
            <a:extLst>
              <a:ext uri="{FF2B5EF4-FFF2-40B4-BE49-F238E27FC236}">
                <a16:creationId xmlns:a16="http://schemas.microsoft.com/office/drawing/2014/main" id="{718A7D28-41BA-E175-1BD4-95DFCF5DEA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85" y="1679299"/>
            <a:ext cx="1584762" cy="181638"/>
          </a:xfrm>
          <a:prstGeom prst="rect">
            <a:avLst/>
          </a:prstGeom>
        </p:spPr>
      </p:pic>
      <p:pic>
        <p:nvPicPr>
          <p:cNvPr id="109" name="Picture 10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ntegral state:}&#10;&#10;&#10;\end{document}" title="IguanaTex Bitmap Display">
            <a:extLst>
              <a:ext uri="{FF2B5EF4-FFF2-40B4-BE49-F238E27FC236}">
                <a16:creationId xmlns:a16="http://schemas.microsoft.com/office/drawing/2014/main" id="{FEFDF6A4-6222-805A-031A-B751F583CB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" y="3579126"/>
            <a:ext cx="1410438" cy="180419"/>
          </a:xfrm>
          <a:prstGeom prst="rect">
            <a:avLst/>
          </a:prstGeom>
        </p:spPr>
      </p:pic>
      <p:pic>
        <p:nvPicPr>
          <p:cNvPr id="111" name="Picture 11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v[k+1] &amp;= v[k] + r[k+1] - y[k+1] \\&#10;&amp;= v[k] + r[k+1] - C(\bar{A} \mathbf{x}[k] + \bar{B}_{u} u[k]) \\&#10;&amp;= - C \bar{A} \mathbf{x}[k] + v[k] - C \bar{B}_{u} u[k] + r[k+1]&#10;\end{align*}&#10;&#10;&#10;\end{document}" title="IguanaTex Bitmap Display">
            <a:extLst>
              <a:ext uri="{FF2B5EF4-FFF2-40B4-BE49-F238E27FC236}">
                <a16:creationId xmlns:a16="http://schemas.microsoft.com/office/drawing/2014/main" id="{22312B00-BEDF-4B54-E45D-20563D6CA7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" y="3839637"/>
            <a:ext cx="4234971" cy="810667"/>
          </a:xfrm>
          <a:prstGeom prst="rect">
            <a:avLst/>
          </a:prstGeom>
        </p:spPr>
      </p:pic>
      <p:pic>
        <p:nvPicPr>
          <p:cNvPr id="114" name="Picture 1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 state:}&#10;&#10;&#10;\end{document}" title="IguanaTex Bitmap Display">
            <a:extLst>
              <a:ext uri="{FF2B5EF4-FFF2-40B4-BE49-F238E27FC236}">
                <a16:creationId xmlns:a16="http://schemas.microsoft.com/office/drawing/2014/main" id="{AC6F80C2-0AB8-FFB2-C035-263E0467AB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" y="4864017"/>
            <a:ext cx="1577448" cy="141410"/>
          </a:xfrm>
          <a:prstGeom prst="rect">
            <a:avLst/>
          </a:prstGeom>
        </p:spPr>
      </p:pic>
      <p:pic>
        <p:nvPicPr>
          <p:cNvPr id="118" name="Picture 1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mathbf{x}[k+1] \\ v[k+1] \end{bmatrix} = \begin{bmatrix} \bar{A} &amp; \mathbf{0} \\ -C \bar{A} &amp; 1 \end{bmatrix} \begin{bmatrix} \mathbf{x}[k] \\ v[k] \end{bmatrix} + \begin{bmatrix} \bar{B} \\ -C \bar{B} \end{bmatrix} u[k] + \begin{bmatrix} \mathbf{0} \\ 1 \end{bmatrix} r[k+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EBCBF060-C904-2497-76FB-F80527532E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1" y="5089632"/>
            <a:ext cx="5296761" cy="486400"/>
          </a:xfrm>
          <a:prstGeom prst="rect">
            <a:avLst/>
          </a:prstGeom>
        </p:spPr>
      </p:pic>
      <p:pic>
        <p:nvPicPr>
          <p:cNvPr id="157" name="Picture 1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eady-state system:}&#10;&#10;&#10;\end{document}" title="IguanaTex Bitmap Display">
            <a:extLst>
              <a:ext uri="{FF2B5EF4-FFF2-40B4-BE49-F238E27FC236}">
                <a16:creationId xmlns:a16="http://schemas.microsoft.com/office/drawing/2014/main" id="{49285642-6281-5F46-AFB0-1FBABF21C8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" y="5805883"/>
            <a:ext cx="2072380" cy="181638"/>
          </a:xfrm>
          <a:prstGeom prst="rect">
            <a:avLst/>
          </a:prstGeom>
        </p:spPr>
      </p:pic>
      <p:pic>
        <p:nvPicPr>
          <p:cNvPr id="159" name="Picture 15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mathbf{x}_{\text{ss}}[k+1] \\ v_{\text{ss}}[k+1] \end{bmatrix} = \begin{bmatrix} \bar{A} &amp; \mathbf{0} \\ -C \bar{A} &amp; 1 \end{bmatrix} \begin{bmatrix} \mathbf{x}_{\text{ss}}[k] \\ v_{\text{ss}}[k] \end{bmatrix} + \begin{bmatrix} \bar{B} \\ -C \bar{B} \end{bmatrix} u_{\text{ss}}[k] + \begin{bmatrix} \mathbf{0} \\ 1 \end{bmatrix} r_{\text{ss}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DDC5E7E-3A99-39B2-E7AA-BEF4CA680D4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" y="6084941"/>
            <a:ext cx="5278477" cy="486400"/>
          </a:xfrm>
          <a:prstGeom prst="rect">
            <a:avLst/>
          </a:prstGeom>
        </p:spPr>
      </p:pic>
      <p:pic>
        <p:nvPicPr>
          <p:cNvPr id="124" name="Picture 1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Assumption: $r[k] = r[k+1] = r$}&#10;&#10;&#10;\end{document}" title="IguanaTex Bitmap Display">
            <a:extLst>
              <a:ext uri="{FF2B5EF4-FFF2-40B4-BE49-F238E27FC236}">
                <a16:creationId xmlns:a16="http://schemas.microsoft.com/office/drawing/2014/main" id="{A3B6032D-20D4-8A97-252F-316BFDBACAA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51" y="4844035"/>
            <a:ext cx="2907428" cy="203581"/>
          </a:xfrm>
          <a:prstGeom prst="rect">
            <a:avLst/>
          </a:prstGeom>
        </p:spPr>
      </p:pic>
      <p:pic>
        <p:nvPicPr>
          <p:cNvPr id="126" name="Picture 12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errors:}&#10;&#10;&#10;\end{document}" title="IguanaTex Bitmap Display">
            <a:extLst>
              <a:ext uri="{FF2B5EF4-FFF2-40B4-BE49-F238E27FC236}">
                <a16:creationId xmlns:a16="http://schemas.microsoft.com/office/drawing/2014/main" id="{5CA1C7C6-CB78-152F-2639-F6E7DF3D148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13" y="3698814"/>
            <a:ext cx="1247086" cy="143848"/>
          </a:xfrm>
          <a:prstGeom prst="rect">
            <a:avLst/>
          </a:prstGeom>
        </p:spPr>
      </p:pic>
      <p:pic>
        <p:nvPicPr>
          <p:cNvPr id="128" name="Picture 12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_{e}[k] &amp;= \mathbf{x}[k] - \mathbf{x}_{\text{ss}} \\&#10;v_{e}[k] &amp;= v[k] - v_{\text{ss}} \\&#10;u_{e}[k] &amp;= u[k] - u_{\text{ss}}&#10;\end{align*}&#10;&#10;&#10;\end{document}" title="IguanaTex Bitmap Display">
            <a:extLst>
              <a:ext uri="{FF2B5EF4-FFF2-40B4-BE49-F238E27FC236}">
                <a16:creationId xmlns:a16="http://schemas.microsoft.com/office/drawing/2014/main" id="{977675EC-4608-9D20-9262-E87D9981833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70" y="3925311"/>
            <a:ext cx="1540876" cy="810667"/>
          </a:xfrm>
          <a:prstGeom prst="rect">
            <a:avLst/>
          </a:prstGeom>
        </p:spPr>
      </p:pic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3BD42ED-D9D4-7E86-7063-4EDC6A5FCF0E}"/>
              </a:ext>
            </a:extLst>
          </p:cNvPr>
          <p:cNvSpPr/>
          <p:nvPr/>
        </p:nvSpPr>
        <p:spPr>
          <a:xfrm>
            <a:off x="9042601" y="3737349"/>
            <a:ext cx="1079144" cy="62289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01DBE546-B6F9-E233-DEB8-2B9927C9C9C0}"/>
              </a:ext>
            </a:extLst>
          </p:cNvPr>
          <p:cNvSpPr/>
          <p:nvPr/>
        </p:nvSpPr>
        <p:spPr>
          <a:xfrm>
            <a:off x="10670382" y="3732534"/>
            <a:ext cx="844374" cy="62289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DC358C0A-BC7A-C1A4-6835-83A510428FFE}"/>
              </a:ext>
            </a:extLst>
          </p:cNvPr>
          <p:cNvSpPr/>
          <p:nvPr/>
        </p:nvSpPr>
        <p:spPr>
          <a:xfrm>
            <a:off x="7826835" y="4423513"/>
            <a:ext cx="1079144" cy="37980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C7F517D0-791A-5343-7F7C-24969C0EF12F}"/>
              </a:ext>
            </a:extLst>
          </p:cNvPr>
          <p:cNvSpPr/>
          <p:nvPr/>
        </p:nvSpPr>
        <p:spPr>
          <a:xfrm>
            <a:off x="10751222" y="5702520"/>
            <a:ext cx="466744" cy="27177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error dynamics:}&#10;&#10;&#10;\end{document}" title="IguanaTex Bitmap Display">
            <a:extLst>
              <a:ext uri="{FF2B5EF4-FFF2-40B4-BE49-F238E27FC236}">
                <a16:creationId xmlns:a16="http://schemas.microsoft.com/office/drawing/2014/main" id="{BBE097AE-90A8-7316-2596-9604283F953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03" y="3505634"/>
            <a:ext cx="2433219" cy="181638"/>
          </a:xfrm>
          <a:prstGeom prst="rect">
            <a:avLst/>
          </a:prstGeom>
        </p:spPr>
      </p:pic>
      <p:pic>
        <p:nvPicPr>
          <p:cNvPr id="145" name="Picture 14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mathbf{x}_{e}[k+1] \\ v_{e}[k+1] \end{bmatrix} =&#10;\begin{bmatrix} \bar{A} &amp; \mathbf{0} \\ -C \bar{A} &amp; 1 \end{bmatrix} \boldsymbol{\xi}[k] +&#10;\begin{bmatrix} \bar{B}_{u} \\ -C \bar{B}_{u} \end{bmatrix} w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FF0D1A59-1DF7-E1D4-8C3D-C481A751E0D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26" y="3812193"/>
            <a:ext cx="5001753" cy="486400"/>
          </a:xfrm>
          <a:prstGeom prst="rect">
            <a:avLst/>
          </a:prstGeom>
        </p:spPr>
      </p:pic>
      <p:pic>
        <p:nvPicPr>
          <p:cNvPr id="146" name="Picture 1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 title="IguanaTex Bitmap Display">
            <a:extLst>
              <a:ext uri="{FF2B5EF4-FFF2-40B4-BE49-F238E27FC236}">
                <a16:creationId xmlns:a16="http://schemas.microsoft.com/office/drawing/2014/main" id="{8470A879-E259-7FA4-68F6-D15E1EF52D6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03" y="5097205"/>
            <a:ext cx="4455619" cy="180419"/>
          </a:xfrm>
          <a:prstGeom prst="rect">
            <a:avLst/>
          </a:prstGeom>
        </p:spPr>
      </p:pic>
      <p:pic>
        <p:nvPicPr>
          <p:cNvPr id="147" name="Picture 14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58D56BC-8ABE-DEB9-D45E-68B047F5EA4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610" y="5375696"/>
            <a:ext cx="4611657" cy="242590"/>
          </a:xfrm>
          <a:prstGeom prst="rect">
            <a:avLst/>
          </a:prstGeom>
        </p:spPr>
      </p:pic>
      <p:pic>
        <p:nvPicPr>
          <p:cNvPr id="148" name="Picture 1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 title="IguanaTex Bitmap Display">
            <a:extLst>
              <a:ext uri="{FF2B5EF4-FFF2-40B4-BE49-F238E27FC236}">
                <a16:creationId xmlns:a16="http://schemas.microsoft.com/office/drawing/2014/main" id="{8688B871-FF65-A2FE-3614-45127A4CE9B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25" y="6155668"/>
            <a:ext cx="2155276" cy="181638"/>
          </a:xfrm>
          <a:prstGeom prst="rect">
            <a:avLst/>
          </a:prstGeom>
        </p:spPr>
      </p:pic>
      <p:pic>
        <p:nvPicPr>
          <p:cNvPr id="149" name="Picture 14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9E38141-3161-B4E9-283F-ED637B895FE0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00" y="6444967"/>
            <a:ext cx="2434438" cy="242590"/>
          </a:xfrm>
          <a:prstGeom prst="rect">
            <a:avLst/>
          </a:prstGeom>
        </p:spPr>
      </p:pic>
      <p:pic>
        <p:nvPicPr>
          <p:cNvPr id="150" name="Picture 1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w[k] = \begin{bmatrix} -K_{f} &amp; K_{i} \end{bmatrix} \boldsymbol{\xi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D0745F8F-531B-A10B-D706-3661EC42B26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77" y="4501253"/>
            <a:ext cx="2027276" cy="242590"/>
          </a:xfrm>
          <a:prstGeom prst="rect">
            <a:avLst/>
          </a:prstGeom>
        </p:spPr>
      </p:pic>
      <p:pic>
        <p:nvPicPr>
          <p:cNvPr id="151" name="Picture 1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C84110E6-F384-5CFF-BDB4-FC521ACF8A53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116" y="4386762"/>
            <a:ext cx="140190" cy="191390"/>
          </a:xfrm>
          <a:prstGeom prst="rect">
            <a:avLst/>
          </a:prstGeom>
        </p:spPr>
      </p:pic>
      <p:pic>
        <p:nvPicPr>
          <p:cNvPr id="152" name="Picture 1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B3075D02-BAFB-E84D-5491-2DAE102F0368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426" y="4386762"/>
            <a:ext cx="146286" cy="191390"/>
          </a:xfrm>
          <a:prstGeom prst="rect">
            <a:avLst/>
          </a:prstGeom>
        </p:spPr>
      </p:pic>
      <p:pic>
        <p:nvPicPr>
          <p:cNvPr id="153" name="Picture 1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\hat{K}&#10;\end{equation*}&#10;&#10;&#10;\end{document}" title="IguanaTex Bitmap Display">
            <a:extLst>
              <a:ext uri="{FF2B5EF4-FFF2-40B4-BE49-F238E27FC236}">
                <a16:creationId xmlns:a16="http://schemas.microsoft.com/office/drawing/2014/main" id="{72345341-AF32-3B2E-E7E6-EB7A98D4152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04" y="4820843"/>
            <a:ext cx="321829" cy="191390"/>
          </a:xfrm>
          <a:prstGeom prst="rect">
            <a:avLst/>
          </a:prstGeom>
        </p:spPr>
      </p:pic>
      <p:pic>
        <p:nvPicPr>
          <p:cNvPr id="154" name="Picture 15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 title="IguanaTex Bitmap Display">
            <a:extLst>
              <a:ext uri="{FF2B5EF4-FFF2-40B4-BE49-F238E27FC236}">
                <a16:creationId xmlns:a16="http://schemas.microsoft.com/office/drawing/2014/main" id="{37ED51EA-F200-82C5-1AC7-0465EE7B4B35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25" y="5735346"/>
            <a:ext cx="5062704" cy="193829"/>
          </a:xfrm>
          <a:prstGeom prst="rect">
            <a:avLst/>
          </a:prstGeom>
        </p:spPr>
      </p:pic>
      <p:pic>
        <p:nvPicPr>
          <p:cNvPr id="155" name="Picture 15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 title="IguanaTex Bitmap Display">
            <a:extLst>
              <a:ext uri="{FF2B5EF4-FFF2-40B4-BE49-F238E27FC236}">
                <a16:creationId xmlns:a16="http://schemas.microsoft.com/office/drawing/2014/main" id="{B336F000-5165-3F30-73EF-C39A8D24C96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43" y="5999782"/>
            <a:ext cx="1733486" cy="1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57">
            <a:extLst>
              <a:ext uri="{FF2B5EF4-FFF2-40B4-BE49-F238E27FC236}">
                <a16:creationId xmlns:a16="http://schemas.microsoft.com/office/drawing/2014/main" id="{F7F706B8-6054-3FD0-866D-6E6945025DA5}"/>
              </a:ext>
            </a:extLst>
          </p:cNvPr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name="adj" fmla="val 66390"/>
            </a:avLst>
          </a:prstGeom>
          <a:solidFill>
            <a:srgbClr val="2A49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자유형: 도형 53">
            <a:extLst>
              <a:ext uri="{FF2B5EF4-FFF2-40B4-BE49-F238E27FC236}">
                <a16:creationId xmlns:a16="http://schemas.microsoft.com/office/drawing/2014/main" id="{054C2C52-C7EC-1AF7-23CE-6F34BCBC307C}"/>
              </a:ext>
            </a:extLst>
          </p:cNvPr>
          <p:cNvSpPr/>
          <p:nvPr/>
        </p:nvSpPr>
        <p:spPr>
          <a:xfrm>
            <a:off x="-17462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3800B-B708-FA63-18B6-F60616BBCAAC}"/>
              </a:ext>
            </a:extLst>
          </p:cNvPr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>
                <a:solidFill>
                  <a:schemeClr val="bg1"/>
                </a:solidFill>
                <a:latin typeface="Arial"/>
                <a:ea typeface="나눔스퀘어 ExtraBold"/>
                <a:cs typeface="Arial"/>
              </a:rPr>
              <a:t>CONTENTS</a:t>
            </a:r>
            <a:endParaRPr lang="ko-KR" altLang="en-US" sz="4800" b="1">
              <a:solidFill>
                <a:schemeClr val="bg1"/>
              </a:solidFill>
              <a:latin typeface="Arial"/>
              <a:ea typeface="나눔스퀘어 ExtraBold"/>
              <a:cs typeface="Arial"/>
            </a:endParaRPr>
          </a:p>
        </p:txBody>
      </p:sp>
      <p:sp>
        <p:nvSpPr>
          <p:cNvPr id="20" name="TextBox 43">
            <a:extLst>
              <a:ext uri="{FF2B5EF4-FFF2-40B4-BE49-F238E27FC236}">
                <a16:creationId xmlns:a16="http://schemas.microsoft.com/office/drawing/2014/main" id="{917D5C7F-5114-899E-EA7C-6C462D94E23A}"/>
              </a:ext>
            </a:extLst>
          </p:cNvPr>
          <p:cNvSpPr txBox="1"/>
          <p:nvPr/>
        </p:nvSpPr>
        <p:spPr>
          <a:xfrm>
            <a:off x="6563479" y="3354105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+mj-lt"/>
                <a:ea typeface="나눔스퀘어"/>
                <a:cs typeface="+mn-cs"/>
              </a:rPr>
              <a:t>이 곳에 네번째 소제목을 적어주세요</a:t>
            </a:r>
          </a:p>
        </p:txBody>
      </p:sp>
      <p:sp>
        <p:nvSpPr>
          <p:cNvPr id="21" name="사각형: 둥근 모서리 42">
            <a:extLst>
              <a:ext uri="{FF2B5EF4-FFF2-40B4-BE49-F238E27FC236}">
                <a16:creationId xmlns:a16="http://schemas.microsoft.com/office/drawing/2014/main" id="{3AF9FBFD-B7F0-9C68-9EF7-986AFC5D3817}"/>
              </a:ext>
            </a:extLst>
          </p:cNvPr>
          <p:cNvSpPr/>
          <p:nvPr/>
        </p:nvSpPr>
        <p:spPr>
          <a:xfrm>
            <a:off x="5899152" y="3306510"/>
            <a:ext cx="5761773" cy="46865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22" name="TextBox 44">
            <a:extLst>
              <a:ext uri="{FF2B5EF4-FFF2-40B4-BE49-F238E27FC236}">
                <a16:creationId xmlns:a16="http://schemas.microsoft.com/office/drawing/2014/main" id="{7D83CD21-1AE4-190C-7C12-4E97ABD5D39D}"/>
              </a:ext>
            </a:extLst>
          </p:cNvPr>
          <p:cNvSpPr txBox="1"/>
          <p:nvPr/>
        </p:nvSpPr>
        <p:spPr>
          <a:xfrm>
            <a:off x="6130510" y="3335086"/>
            <a:ext cx="5263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"/>
                <a:cs typeface="Times New Roman" panose="02020603050405020304" pitchFamily="18" charset="0"/>
              </a:rPr>
              <a:t>2. 	Control Design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A69AA673-3A65-56A0-6889-E13DB89460C1}"/>
              </a:ext>
            </a:extLst>
          </p:cNvPr>
          <p:cNvSpPr txBox="1"/>
          <p:nvPr/>
        </p:nvSpPr>
        <p:spPr>
          <a:xfrm>
            <a:off x="6563479" y="1887645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+mj-lt"/>
                <a:ea typeface="나눔스퀘어"/>
                <a:cs typeface="+mn-cs"/>
              </a:rPr>
              <a:t>이 곳에 네번째 소제목을 적어주세요</a:t>
            </a:r>
          </a:p>
        </p:txBody>
      </p:sp>
      <p:sp>
        <p:nvSpPr>
          <p:cNvPr id="5" name="사각형: 둥근 모서리 42">
            <a:extLst>
              <a:ext uri="{FF2B5EF4-FFF2-40B4-BE49-F238E27FC236}">
                <a16:creationId xmlns:a16="http://schemas.microsoft.com/office/drawing/2014/main" id="{FF3B7A17-EACC-D79C-FF81-A2C80A85188D}"/>
              </a:ext>
            </a:extLst>
          </p:cNvPr>
          <p:cNvSpPr/>
          <p:nvPr/>
        </p:nvSpPr>
        <p:spPr>
          <a:xfrm>
            <a:off x="5899152" y="1840050"/>
            <a:ext cx="5761773" cy="46865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" name="TextBox 44">
            <a:extLst>
              <a:ext uri="{FF2B5EF4-FFF2-40B4-BE49-F238E27FC236}">
                <a16:creationId xmlns:a16="http://schemas.microsoft.com/office/drawing/2014/main" id="{BC30BD06-2CFC-8313-8F90-873318F55C0E}"/>
              </a:ext>
            </a:extLst>
          </p:cNvPr>
          <p:cNvSpPr txBox="1"/>
          <p:nvPr/>
        </p:nvSpPr>
        <p:spPr>
          <a:xfrm>
            <a:off x="6130510" y="1866693"/>
            <a:ext cx="5263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"/>
                <a:cs typeface="Times New Roman" panose="02020603050405020304" pitchFamily="18" charset="0"/>
              </a:rPr>
              <a:t>1. 	System Modeling</a:t>
            </a:r>
            <a:endParaRPr lang="en-US" altLang="ko-KR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F2E8A281-83A2-1429-7D52-7FE9172660D7}"/>
              </a:ext>
            </a:extLst>
          </p:cNvPr>
          <p:cNvSpPr txBox="1"/>
          <p:nvPr/>
        </p:nvSpPr>
        <p:spPr>
          <a:xfrm>
            <a:off x="6563479" y="4820565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+mj-lt"/>
                <a:ea typeface="나눔스퀘어"/>
                <a:cs typeface="+mn-cs"/>
              </a:rPr>
              <a:t>이 곳에 네번째 소제목을 적어주세요</a:t>
            </a:r>
          </a:p>
        </p:txBody>
      </p:sp>
      <p:sp>
        <p:nvSpPr>
          <p:cNvPr id="3" name="사각형: 둥근 모서리 42">
            <a:extLst>
              <a:ext uri="{FF2B5EF4-FFF2-40B4-BE49-F238E27FC236}">
                <a16:creationId xmlns:a16="http://schemas.microsoft.com/office/drawing/2014/main" id="{28B5B966-A3D6-30E3-4CBC-B744C611FBA4}"/>
              </a:ext>
            </a:extLst>
          </p:cNvPr>
          <p:cNvSpPr/>
          <p:nvPr/>
        </p:nvSpPr>
        <p:spPr>
          <a:xfrm>
            <a:off x="5899152" y="4772970"/>
            <a:ext cx="5761773" cy="46865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D931BFB3-AA0B-E053-A796-6BE0F38DA023}"/>
              </a:ext>
            </a:extLst>
          </p:cNvPr>
          <p:cNvSpPr txBox="1"/>
          <p:nvPr/>
        </p:nvSpPr>
        <p:spPr>
          <a:xfrm>
            <a:off x="6130510" y="4801546"/>
            <a:ext cx="5263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"/>
                <a:cs typeface="Times New Roman" panose="02020603050405020304" pitchFamily="18" charset="0"/>
              </a:rPr>
              <a:t>3. 	Conclusions</a:t>
            </a:r>
          </a:p>
        </p:txBody>
      </p:sp>
      <p:sp>
        <p:nvSpPr>
          <p:cNvPr id="8" name="사각형: 둥근 모서리 42">
            <a:extLst>
              <a:ext uri="{FF2B5EF4-FFF2-40B4-BE49-F238E27FC236}">
                <a16:creationId xmlns:a16="http://schemas.microsoft.com/office/drawing/2014/main" id="{E41F5FA7-D743-1803-A2A9-36D922916D93}"/>
              </a:ext>
            </a:extLst>
          </p:cNvPr>
          <p:cNvSpPr/>
          <p:nvPr/>
        </p:nvSpPr>
        <p:spPr>
          <a:xfrm>
            <a:off x="7324753" y="2388488"/>
            <a:ext cx="4319598" cy="69434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9" name="TextBox 44">
            <a:extLst>
              <a:ext uri="{FF2B5EF4-FFF2-40B4-BE49-F238E27FC236}">
                <a16:creationId xmlns:a16="http://schemas.microsoft.com/office/drawing/2014/main" id="{96A3C479-57B7-DC39-2807-D8DE8BA9D1A9}"/>
              </a:ext>
            </a:extLst>
          </p:cNvPr>
          <p:cNvSpPr txBox="1"/>
          <p:nvPr/>
        </p:nvSpPr>
        <p:spPr>
          <a:xfrm>
            <a:off x="7531100" y="2410905"/>
            <a:ext cx="390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나눔스퀘어"/>
                <a:cs typeface="Times New Roman" panose="02020603050405020304" pitchFamily="18" charset="0"/>
              </a:rPr>
              <a:t>System description, nonlinear dynamics, linearization, discretization.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사각형: 둥근 모서리 42">
            <a:extLst>
              <a:ext uri="{FF2B5EF4-FFF2-40B4-BE49-F238E27FC236}">
                <a16:creationId xmlns:a16="http://schemas.microsoft.com/office/drawing/2014/main" id="{486BEC1B-CED8-8960-EBED-633B4A3F4EDC}"/>
              </a:ext>
            </a:extLst>
          </p:cNvPr>
          <p:cNvSpPr/>
          <p:nvPr/>
        </p:nvSpPr>
        <p:spPr>
          <a:xfrm>
            <a:off x="7324753" y="3856179"/>
            <a:ext cx="4336170" cy="69434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1" name="TextBox 44">
            <a:extLst>
              <a:ext uri="{FF2B5EF4-FFF2-40B4-BE49-F238E27FC236}">
                <a16:creationId xmlns:a16="http://schemas.microsoft.com/office/drawing/2014/main" id="{475E8349-7618-9788-5AFE-576059F8687F}"/>
              </a:ext>
            </a:extLst>
          </p:cNvPr>
          <p:cNvSpPr txBox="1"/>
          <p:nvPr/>
        </p:nvSpPr>
        <p:spPr>
          <a:xfrm>
            <a:off x="7531099" y="4018686"/>
            <a:ext cx="3906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나눔스퀘어"/>
                <a:cs typeface="Times New Roman" panose="02020603050405020304" pitchFamily="18" charset="0"/>
              </a:rPr>
              <a:t>LQR-integral, LQR-velocity, LQMPC.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43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42CD692-2D9D-D9AC-5C81-D8C39850127A}"/>
              </a:ext>
            </a:extLst>
          </p:cNvPr>
          <p:cNvSpPr/>
          <p:nvPr/>
        </p:nvSpPr>
        <p:spPr>
          <a:xfrm>
            <a:off x="8462560" y="3583971"/>
            <a:ext cx="1230080" cy="32596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2A8B5B5E-0D0B-D9F0-BC62-3F6083A0F7EA}"/>
              </a:ext>
            </a:extLst>
          </p:cNvPr>
          <p:cNvSpPr/>
          <p:nvPr/>
        </p:nvSpPr>
        <p:spPr>
          <a:xfrm>
            <a:off x="8533834" y="4199135"/>
            <a:ext cx="1367812" cy="97672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114D195F-28AD-EA8A-C1F1-14A496AB9A8B}"/>
              </a:ext>
            </a:extLst>
          </p:cNvPr>
          <p:cNvSpPr/>
          <p:nvPr/>
        </p:nvSpPr>
        <p:spPr>
          <a:xfrm>
            <a:off x="10382491" y="4192858"/>
            <a:ext cx="494515" cy="97672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E – QP Reduction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07CB8-05C4-F263-C556-66016FE7FE6F}"/>
              </a:ext>
            </a:extLst>
          </p:cNvPr>
          <p:cNvSpPr/>
          <p:nvPr/>
        </p:nvSpPr>
        <p:spPr>
          <a:xfrm>
            <a:off x="1295954" y="1779458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DF374D-FF24-EDBB-471D-B464B53AF0E1}"/>
              </a:ext>
            </a:extLst>
          </p:cNvPr>
          <p:cNvSpPr/>
          <p:nvPr/>
        </p:nvSpPr>
        <p:spPr>
          <a:xfrm>
            <a:off x="1295954" y="2501733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3C0898C8-56AC-F59B-4CAD-B3F03A42FF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896707"/>
            <a:ext cx="2081829" cy="161829"/>
          </a:xfrm>
          <a:prstGeom prst="rect">
            <a:avLst/>
          </a:prstGeom>
        </p:spPr>
      </p:pic>
      <p:pic>
        <p:nvPicPr>
          <p:cNvPr id="174" name="Picture 1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C0BECA47-1749-320D-48B1-FFBE44A4D1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664538"/>
            <a:ext cx="7282285" cy="211337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B84A2DDD-C338-9EF8-1897-17DCD2DCC2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1538700"/>
            <a:ext cx="1548191" cy="142629"/>
          </a:xfrm>
          <a:prstGeom prst="rect">
            <a:avLst/>
          </a:prstGeom>
        </p:spPr>
      </p:pic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4F8E8C6F-B0B3-19D3-B678-241626B1FE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1894576"/>
            <a:ext cx="2077257" cy="14750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F501D980-320A-8A52-E7FD-166DABD0E5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2239736"/>
            <a:ext cx="1756647" cy="147505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12D7E3DC-B1E1-6FB5-EC55-ACB9FB1377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2575473"/>
            <a:ext cx="1965105" cy="14750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state and control:}&#10;&#10;&#10;\end{document}" title="IguanaTex Bitmap Display">
            <a:extLst>
              <a:ext uri="{FF2B5EF4-FFF2-40B4-BE49-F238E27FC236}">
                <a16:creationId xmlns:a16="http://schemas.microsoft.com/office/drawing/2014/main" id="{B9F15674-BDC5-7D7C-508B-6D4B40862F6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3093285"/>
            <a:ext cx="2625828" cy="143848"/>
          </a:xfrm>
          <a:prstGeom prst="rect">
            <a:avLst/>
          </a:prstGeom>
        </p:spPr>
      </p:pic>
      <p:pic>
        <p:nvPicPr>
          <p:cNvPr id="108" name="Picture 10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\begin{bmatrix} \boldsymbol{\xi}[1] \\ \boldsymbol{\xi}[2] \\ \vdots \\ \boldsymbol{\xi}[N] \end{bmatrix}, \; \Delta U = \begin{bmatrix} \delta u[0] \\ \delta u[1] \\ \vdots \\ \delta u[N-1] \end{bmatrix}.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EC4E0B-4CEC-88FE-EA4D-C3487BA55CA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3505451"/>
            <a:ext cx="3072000" cy="1093486"/>
          </a:xfrm>
          <a:prstGeom prst="rect">
            <a:avLst/>
          </a:prstGeom>
        </p:spPr>
      </p:pic>
      <p:pic>
        <p:nvPicPr>
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transition formula:}&#10;&#10;&#10;\end{document}" title="IguanaTex Bitmap Display">
            <a:extLst>
              <a:ext uri="{FF2B5EF4-FFF2-40B4-BE49-F238E27FC236}">
                <a16:creationId xmlns:a16="http://schemas.microsoft.com/office/drawing/2014/main" id="{DE13D14B-3A8B-91BA-7040-6C7ECD6D022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4914488"/>
            <a:ext cx="2485638" cy="143848"/>
          </a:xfrm>
          <a:prstGeom prst="rect">
            <a:avLst/>
          </a:prstGeom>
        </p:spPr>
      </p:pic>
      <p:pic>
        <p:nvPicPr>
          <p:cNvPr id="123" name="Picture 1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] = \hat{A}^{k} \boldsymbol{\xi}[0] + \sum_{i=0}^{k-1} \hat{A}^{k-1-i} \hat{B}\, \delta u[i].&#10;\end{equation*}&#10;&#10;&#10;\end{document}" title="IguanaTex Bitmap Display">
            <a:extLst>
              <a:ext uri="{FF2B5EF4-FFF2-40B4-BE49-F238E27FC236}">
                <a16:creationId xmlns:a16="http://schemas.microsoft.com/office/drawing/2014/main" id="{356B1016-A0A6-879A-E0E8-7E2317FB4BD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5204977"/>
            <a:ext cx="3024457" cy="592457"/>
          </a:xfrm>
          <a:prstGeom prst="rect">
            <a:avLst/>
          </a:prstGeom>
        </p:spPr>
      </p:pic>
      <p:pic>
        <p:nvPicPr>
          <p:cNvPr id="119" name="Picture 1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 title="IguanaTex Bitmap Display">
            <a:extLst>
              <a:ext uri="{FF2B5EF4-FFF2-40B4-BE49-F238E27FC236}">
                <a16:creationId xmlns:a16="http://schemas.microsoft.com/office/drawing/2014/main" id="{880A9F37-AF69-8BD7-C6CE-BEFE8BC3ED5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2" y="3093285"/>
            <a:ext cx="2212571" cy="143848"/>
          </a:xfrm>
          <a:prstGeom prst="rect">
            <a:avLst/>
          </a:prstGeom>
        </p:spPr>
      </p:pic>
      <p:pic>
        <p:nvPicPr>
          <p:cNvPr id="127" name="Picture 12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,&#10;\end{equation*}&#10;&#10;&#10;\end{document}" title="IguanaTex Bitmap Display">
            <a:extLst>
              <a:ext uri="{FF2B5EF4-FFF2-40B4-BE49-F238E27FC236}">
                <a16:creationId xmlns:a16="http://schemas.microsoft.com/office/drawing/2014/main" id="{2736ED74-82AE-EDE8-70DA-CF899EC03E5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1" y="3488487"/>
            <a:ext cx="1777372" cy="203581"/>
          </a:xfrm>
          <a:prstGeom prst="rect">
            <a:avLst/>
          </a:prstGeom>
        </p:spPr>
      </p:pic>
      <p:pic>
        <p:nvPicPr>
          <p:cNvPr id="139" name="Picture 1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S  = \begin{bmatrix} \hat{B} &amp; 0 &amp; \cdots &amp; 0 \\&#10;\hat{A} \hat{B} &amp; \hat{B} &amp; \cdots &amp; 0 \\&#10;\vdots &amp; \vdots &amp; \vdots &amp; \vdots \\&#10;\hat{A}^{N-1}\hat{B} &amp; \hat{A}^{N-2}\hat{B} &amp; \cdots &amp; \hat{B} \end{bmatrix},&#10;\end{equation*}&#10;&#10;&#10;\end{document}" title="IguanaTex Bitmap Display">
            <a:extLst>
              <a:ext uri="{FF2B5EF4-FFF2-40B4-BE49-F238E27FC236}">
                <a16:creationId xmlns:a16="http://schemas.microsoft.com/office/drawing/2014/main" id="{9B10936C-EF73-6F5A-209D-6A74AEC0BA3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3" y="3817492"/>
            <a:ext cx="3134171" cy="1131276"/>
          </a:xfrm>
          <a:prstGeom prst="rect">
            <a:avLst/>
          </a:prstGeom>
        </p:spPr>
      </p:pic>
      <p:pic>
        <p:nvPicPr>
          <p:cNvPr id="158" name="Picture 1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M = \begin{bmatrix} \hat{A} \\ \hat{A}^{2} \\ \vdots \\ \hat{A}^{N} \end{bmatrix}.&#10;\end{equation*}&#10;&#10;&#10;\end{document}" title="IguanaTex Bitmap Display">
            <a:extLst>
              <a:ext uri="{FF2B5EF4-FFF2-40B4-BE49-F238E27FC236}">
                <a16:creationId xmlns:a16="http://schemas.microsoft.com/office/drawing/2014/main" id="{39145E7F-8D00-C52C-2F6B-FB14D8E1B6D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82" y="5074192"/>
            <a:ext cx="1128839" cy="1131276"/>
          </a:xfrm>
          <a:prstGeom prst="rect">
            <a:avLst/>
          </a:prstGeom>
        </p:spPr>
      </p:pic>
      <p:pic>
        <p:nvPicPr>
          <p:cNvPr id="162" name="Picture 1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constraint:}&#10;&#10;&#10;\end{document}" title="IguanaTex Bitmap Display">
            <a:extLst>
              <a:ext uri="{FF2B5EF4-FFF2-40B4-BE49-F238E27FC236}">
                <a16:creationId xmlns:a16="http://schemas.microsoft.com/office/drawing/2014/main" id="{8A7E13DB-A379-BE0B-01FB-BC5283C7F57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3093541"/>
            <a:ext cx="1662780" cy="143848"/>
          </a:xfrm>
          <a:prstGeom prst="rect">
            <a:avLst/>
          </a:prstGeom>
        </p:spPr>
      </p:pic>
      <p:pic>
        <p:nvPicPr>
          <p:cNvPr id="168" name="Picture 1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B438933E-C4D0-611B-5E70-EE46B98B4C0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221074"/>
            <a:ext cx="1727390" cy="203581"/>
          </a:xfrm>
          <a:prstGeom prst="rect">
            <a:avLst/>
          </a:prstGeom>
        </p:spPr>
      </p:pic>
      <p:pic>
        <p:nvPicPr>
          <p:cNvPr id="176" name="Picture 1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begin{bmatrix} \bar{F}_{x} &amp; &amp; \\ &amp; \ddots &amp; \\ &amp; &amp; \bar{F}_{x} \end{bmatrix} \, \boldsymbol{\Xi} \leq \begin{bmatrix} f_{x} \\ \vdots \\ f_{x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E2875B7-FCF3-C5B9-A288-2B1C4478F0C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62" y="4252723"/>
            <a:ext cx="2519772" cy="856990"/>
          </a:xfrm>
          <a:prstGeom prst="rect">
            <a:avLst/>
          </a:prstGeom>
        </p:spPr>
      </p:pic>
      <p:pic>
        <p:nvPicPr>
          <p:cNvPr id="181" name="Picture 18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F_{x}\, \mathbf{x}[k] &amp;\leq f_{x} \\&#10;\rightarrow F_{x}\, [\mathbf{0},\, \mathbf{0},\, \mathbf{I},\, \mathbf{0}] \boldsymbol{\xi}[k] &amp;\leq f_{x}&#10;\end{align*}&#10;&#10;&#10;\end{document}" title="IguanaTex Bitmap Display">
            <a:extLst>
              <a:ext uri="{FF2B5EF4-FFF2-40B4-BE49-F238E27FC236}">
                <a16:creationId xmlns:a16="http://schemas.microsoft.com/office/drawing/2014/main" id="{69F04A0D-9969-7AC2-AE56-1D2245711B0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62" y="3371926"/>
            <a:ext cx="2218666" cy="507124"/>
          </a:xfrm>
          <a:prstGeom prst="rect">
            <a:avLst/>
          </a:prstGeom>
        </p:spPr>
      </p:pic>
      <p:pic>
        <p:nvPicPr>
          <p:cNvPr id="178" name="Picture 17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bar{F}_{x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48128B40-E7BA-4270-792B-510E54C34CA8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15" y="3939509"/>
            <a:ext cx="206019" cy="202362"/>
          </a:xfrm>
          <a:prstGeom prst="rect">
            <a:avLst/>
          </a:prstGeom>
        </p:spPr>
      </p:pic>
      <p:pic>
        <p:nvPicPr>
          <p:cNvPr id="184" name="Picture 1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C090D73-6597-5D52-719C-ADC03A0B92F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547434"/>
            <a:ext cx="1707886" cy="203581"/>
          </a:xfrm>
          <a:prstGeom prst="rect">
            <a:avLst/>
          </a:prstGeom>
        </p:spPr>
      </p:pic>
      <p:pic>
        <p:nvPicPr>
          <p:cNvPr id="186" name="Picture 18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x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591527F-E9B3-3228-7B47-44A169A609D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50" y="5183076"/>
            <a:ext cx="206019" cy="223086"/>
          </a:xfrm>
          <a:prstGeom prst="rect">
            <a:avLst/>
          </a:prstGeom>
        </p:spPr>
      </p:pic>
      <p:pic>
        <p:nvPicPr>
          <p:cNvPr id="189" name="Picture 18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x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37D4D9F-81DB-95E3-0D1A-2396A320C8E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90" y="5183076"/>
            <a:ext cx="171886" cy="235277"/>
          </a:xfrm>
          <a:prstGeom prst="rect">
            <a:avLst/>
          </a:prstGeom>
        </p:spPr>
      </p:pic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14B16422-F57A-AD51-C58D-3C6C70CC8EF8}"/>
              </a:ext>
            </a:extLst>
          </p:cNvPr>
          <p:cNvSpPr/>
          <p:nvPr/>
        </p:nvSpPr>
        <p:spPr>
          <a:xfrm>
            <a:off x="8059789" y="6056305"/>
            <a:ext cx="3052348" cy="325965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20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x} (S \, \Delta U + M\, \boldsymbol{\xi}[0]) \leq \hat{f}_{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091B78-005F-7CDB-8ABD-4B97012A0650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66" y="5584098"/>
            <a:ext cx="2408839" cy="245029"/>
          </a:xfrm>
          <a:prstGeom prst="rect">
            <a:avLst/>
          </a:prstGeom>
        </p:spPr>
      </p:pic>
      <p:pic>
        <p:nvPicPr>
          <p:cNvPr id="205" name="Picture 20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x}\, S \, \Delta U \leq \hat{f}_{x} - \hat{F}_{x}\,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C3CD53D8-54ED-64DA-CCB3-1C97CF6EFE7E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62" y="6100684"/>
            <a:ext cx="2546590" cy="2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29D1A-C841-F970-D39B-F977647F222F}"/>
              </a:ext>
            </a:extLst>
          </p:cNvPr>
          <p:cNvSpPr/>
          <p:nvPr/>
        </p:nvSpPr>
        <p:spPr>
          <a:xfrm>
            <a:off x="7999065" y="4521179"/>
            <a:ext cx="2242655" cy="365126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42CD692-2D9D-D9AC-5C81-D8C39850127A}"/>
              </a:ext>
            </a:extLst>
          </p:cNvPr>
          <p:cNvSpPr/>
          <p:nvPr/>
        </p:nvSpPr>
        <p:spPr>
          <a:xfrm>
            <a:off x="3992205" y="3745656"/>
            <a:ext cx="1230080" cy="32596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2A8B5B5E-0D0B-D9F0-BC62-3F6083A0F7EA}"/>
              </a:ext>
            </a:extLst>
          </p:cNvPr>
          <p:cNvSpPr/>
          <p:nvPr/>
        </p:nvSpPr>
        <p:spPr>
          <a:xfrm>
            <a:off x="4063479" y="4360820"/>
            <a:ext cx="1367812" cy="97672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114D195F-28AD-EA8A-C1F1-14A496AB9A8B}"/>
              </a:ext>
            </a:extLst>
          </p:cNvPr>
          <p:cNvSpPr/>
          <p:nvPr/>
        </p:nvSpPr>
        <p:spPr>
          <a:xfrm>
            <a:off x="5912136" y="4354543"/>
            <a:ext cx="494515" cy="97672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F229D792-BEB0-177C-F509-4F15E758A360}"/>
              </a:ext>
            </a:extLst>
          </p:cNvPr>
          <p:cNvSpPr/>
          <p:nvPr/>
        </p:nvSpPr>
        <p:spPr>
          <a:xfrm>
            <a:off x="269196" y="4534392"/>
            <a:ext cx="2519772" cy="325965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CBC2C22-E06B-C6CC-303B-66A249960E2F}"/>
              </a:ext>
            </a:extLst>
          </p:cNvPr>
          <p:cNvSpPr/>
          <p:nvPr/>
        </p:nvSpPr>
        <p:spPr>
          <a:xfrm>
            <a:off x="3696111" y="6116090"/>
            <a:ext cx="2777423" cy="325965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E – QP Reduction (cont.)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07CB8-05C4-F263-C556-66016FE7FE6F}"/>
              </a:ext>
            </a:extLst>
          </p:cNvPr>
          <p:cNvSpPr/>
          <p:nvPr/>
        </p:nvSpPr>
        <p:spPr>
          <a:xfrm>
            <a:off x="1295954" y="1779458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DF374D-FF24-EDBB-471D-B464B53AF0E1}"/>
              </a:ext>
            </a:extLst>
          </p:cNvPr>
          <p:cNvSpPr/>
          <p:nvPr/>
        </p:nvSpPr>
        <p:spPr>
          <a:xfrm>
            <a:off x="1295954" y="2501733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3C0898C8-56AC-F59B-4CAD-B3F03A42FF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896707"/>
            <a:ext cx="2081829" cy="161829"/>
          </a:xfrm>
          <a:prstGeom prst="rect">
            <a:avLst/>
          </a:prstGeom>
        </p:spPr>
      </p:pic>
      <p:pic>
        <p:nvPicPr>
          <p:cNvPr id="174" name="Picture 1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C0BECA47-1749-320D-48B1-FFBE44A4D1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664538"/>
            <a:ext cx="7282285" cy="211337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B84A2DDD-C338-9EF8-1897-17DCD2DCC2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1538700"/>
            <a:ext cx="1548191" cy="142629"/>
          </a:xfrm>
          <a:prstGeom prst="rect">
            <a:avLst/>
          </a:prstGeom>
        </p:spPr>
      </p:pic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4F8E8C6F-B0B3-19D3-B678-241626B1FE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1894576"/>
            <a:ext cx="2077257" cy="14750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F501D980-320A-8A52-E7FD-166DABD0E5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2239736"/>
            <a:ext cx="1756647" cy="147505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12D7E3DC-B1E1-6FB5-EC55-ACB9FB1377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2575473"/>
            <a:ext cx="1965105" cy="147505"/>
          </a:xfrm>
          <a:prstGeom prst="rect">
            <a:avLst/>
          </a:prstGeom>
        </p:spPr>
      </p:pic>
      <p:pic>
        <p:nvPicPr>
          <p:cNvPr id="119" name="Picture 1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 title="IguanaTex Bitmap Display">
            <a:extLst>
              <a:ext uri="{FF2B5EF4-FFF2-40B4-BE49-F238E27FC236}">
                <a16:creationId xmlns:a16="http://schemas.microsoft.com/office/drawing/2014/main" id="{880A9F37-AF69-8BD7-C6CE-BEFE8BC3ED5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3254970"/>
            <a:ext cx="2212571" cy="143848"/>
          </a:xfrm>
          <a:prstGeom prst="rect">
            <a:avLst/>
          </a:prstGeom>
        </p:spPr>
      </p:pic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B5266A27-6C29-1FDD-113C-1FEFCD580B0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3589939"/>
            <a:ext cx="1712763" cy="203581"/>
          </a:xfrm>
          <a:prstGeom prst="rect">
            <a:avLst/>
          </a:prstGeom>
        </p:spPr>
      </p:pic>
      <p:pic>
        <p:nvPicPr>
          <p:cNvPr id="162" name="Picture 1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constraint:}&#10;&#10;&#10;\end{document}" title="IguanaTex Bitmap Display">
            <a:extLst>
              <a:ext uri="{FF2B5EF4-FFF2-40B4-BE49-F238E27FC236}">
                <a16:creationId xmlns:a16="http://schemas.microsoft.com/office/drawing/2014/main" id="{8A7E13DB-A379-BE0B-01FB-BC5283C7F57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5" y="4251782"/>
            <a:ext cx="1662780" cy="143848"/>
          </a:xfrm>
          <a:prstGeom prst="rect">
            <a:avLst/>
          </a:prstGeom>
        </p:spPr>
      </p:pic>
      <p:pic>
        <p:nvPicPr>
          <p:cNvPr id="168" name="Picture 1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B438933E-C4D0-611B-5E70-EE46B98B4C0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221074"/>
            <a:ext cx="1727390" cy="203581"/>
          </a:xfrm>
          <a:prstGeom prst="rect">
            <a:avLst/>
          </a:prstGeom>
        </p:spPr>
      </p:pic>
      <p:pic>
        <p:nvPicPr>
          <p:cNvPr id="33" name="Picture 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begin{bmatrix} \bar{F}_{u} &amp; &amp; \\ &amp; \ddots &amp; \\ &amp; &amp; \bar{F}_{u} \end{bmatrix} \, \boldsymbol{\Xi} \leq \begin{bmatrix} f_{u} \\ \vdots \\ f_{u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A4A4993-6741-8304-AB60-092A09E8ED8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8" y="4414407"/>
            <a:ext cx="2531963" cy="85699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F_{u}\, u[k] &amp;\leq f_{u} \\&#10;\rightarrow F_{u}\, [\mathbf{0},\, \mathbf{0},\, \mathbf{0},\, \mathbf{I}] \boldsymbol{\xi}[k] &amp;\leq f_{u}&#10;\end{align*}&#10;&#10;&#10;\end{document}" title="IguanaTex Bitmap Display">
            <a:extLst>
              <a:ext uri="{FF2B5EF4-FFF2-40B4-BE49-F238E27FC236}">
                <a16:creationId xmlns:a16="http://schemas.microsoft.com/office/drawing/2014/main" id="{FB907CD7-96C3-F8BA-E2F2-6B0CD46EA09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8" y="3533611"/>
            <a:ext cx="2228419" cy="507124"/>
          </a:xfrm>
          <a:prstGeom prst="rect">
            <a:avLst/>
          </a:prstGeom>
        </p:spPr>
      </p:pic>
      <p:pic>
        <p:nvPicPr>
          <p:cNvPr id="27" name="Picture 2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bar{F}_{u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868C76AB-4DD2-1AAD-BF03-7EFD8236CE2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60" y="4101194"/>
            <a:ext cx="212114" cy="202362"/>
          </a:xfrm>
          <a:prstGeom prst="rect">
            <a:avLst/>
          </a:prstGeom>
        </p:spPr>
      </p:pic>
      <p:pic>
        <p:nvPicPr>
          <p:cNvPr id="184" name="Picture 1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C090D73-6597-5D52-719C-ADC03A0B92F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547434"/>
            <a:ext cx="1707886" cy="203581"/>
          </a:xfrm>
          <a:prstGeom prst="rect">
            <a:avLst/>
          </a:prstGeom>
        </p:spPr>
      </p:pic>
      <p:pic>
        <p:nvPicPr>
          <p:cNvPr id="29" name="Picture 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u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784B34AA-03E0-FB86-8A46-4184BA995D9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95" y="5344761"/>
            <a:ext cx="212114" cy="223086"/>
          </a:xfrm>
          <a:prstGeom prst="rect">
            <a:avLst/>
          </a:prstGeom>
        </p:spPr>
      </p:pic>
      <p:pic>
        <p:nvPicPr>
          <p:cNvPr id="31" name="Picture 3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u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0839EF2C-B06B-7347-CE0F-45E77E805D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36" y="5344761"/>
            <a:ext cx="177981" cy="235277"/>
          </a:xfrm>
          <a:prstGeom prst="rect">
            <a:avLst/>
          </a:prstGeom>
        </p:spPr>
      </p:pic>
      <p:pic>
        <p:nvPicPr>
          <p:cNvPr id="35" name="Picture 3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u} (S \, \Delta U + M\, \boldsymbol{\xi}[0]) \leq \hat{f}_{u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83E1194-662A-2182-1064-AEFE59A25D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12" y="5745784"/>
            <a:ext cx="2418591" cy="245029"/>
          </a:xfrm>
          <a:prstGeom prst="rect">
            <a:avLst/>
          </a:prstGeom>
        </p:spPr>
      </p:pic>
      <p:pic>
        <p:nvPicPr>
          <p:cNvPr id="9" name="Picture 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F}_{x}\, S \, \Delta U \leq \hat{f}_{x} - \hat{F}_{x}\,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4ED20217-9BF3-1750-6D79-4877367D0C0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4583675"/>
            <a:ext cx="2291809" cy="245029"/>
          </a:xfrm>
          <a:prstGeom prst="rect">
            <a:avLst/>
          </a:prstGeom>
        </p:spPr>
      </p:pic>
      <p:pic>
        <p:nvPicPr>
          <p:cNvPr id="22" name="Picture 2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constraint:}&#10;&#10;&#10;\end{document}" title="IguanaTex Bitmap Display">
            <a:extLst>
              <a:ext uri="{FF2B5EF4-FFF2-40B4-BE49-F238E27FC236}">
                <a16:creationId xmlns:a16="http://schemas.microsoft.com/office/drawing/2014/main" id="{2CCA63D2-FBD0-9862-210C-285C23CADDE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7" y="3257587"/>
            <a:ext cx="1906590" cy="143848"/>
          </a:xfrm>
          <a:prstGeom prst="rect">
            <a:avLst/>
          </a:prstGeom>
        </p:spPr>
      </p:pic>
      <p:pic>
        <p:nvPicPr>
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u}\, S \, \Delta U \leq \hat{f}_{u} - \hat{F}_{u}\,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A51F1698-5797-6B4D-241E-03B95397B6DA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8" y="6156559"/>
            <a:ext cx="2558781" cy="245029"/>
          </a:xfrm>
          <a:prstGeom prst="rect">
            <a:avLst/>
          </a:prstGeom>
        </p:spPr>
      </p:pic>
      <p:pic>
        <p:nvPicPr>
          <p:cNvPr id="43" name="Picture 4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 title="IguanaTex Bitmap Display">
            <a:extLst>
              <a:ext uri="{FF2B5EF4-FFF2-40B4-BE49-F238E27FC236}">
                <a16:creationId xmlns:a16="http://schemas.microsoft.com/office/drawing/2014/main" id="{7B057DFD-1A9D-EADA-7D97-8D89BFF3400E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04" y="3254970"/>
            <a:ext cx="1915124" cy="143848"/>
          </a:xfrm>
          <a:prstGeom prst="rect">
            <a:avLst/>
          </a:prstGeom>
        </p:spPr>
      </p:pic>
      <p:pic>
        <p:nvPicPr>
          <p:cNvPr id="51" name="Picture 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hat{F}_{x} \, S \\ \hat{F}_{u} \, S \end{bmatrix} \, \Delta U \leq \begin{bmatrix} \hat{f}_{x} \\ \hat{f}_{u} \end{bmatrix} + \begin{bmatrix} -\hat{F}_{x}\, M \\ -\hat{F}_{u}\, M \end{bmatrix}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3E0135D7-4FEC-9F76-8821-FEA8E7F1B770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04" y="3711351"/>
            <a:ext cx="3092724" cy="508343"/>
          </a:xfrm>
          <a:prstGeom prst="rect">
            <a:avLst/>
          </a:prstGeom>
        </p:spPr>
      </p:pic>
      <p:pic>
        <p:nvPicPr>
          <p:cNvPr id="53" name="Picture 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7EBF9B5A-A51A-362D-068D-664FD838644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04" y="4639321"/>
            <a:ext cx="1985828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6A3BCCB-5F72-0226-9AE2-089137E06466}"/>
              </a:ext>
            </a:extLst>
          </p:cNvPr>
          <p:cNvSpPr/>
          <p:nvPr/>
        </p:nvSpPr>
        <p:spPr>
          <a:xfrm>
            <a:off x="2976363" y="5647288"/>
            <a:ext cx="3407019" cy="365126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29D1A-C841-F970-D39B-F977647F222F}"/>
              </a:ext>
            </a:extLst>
          </p:cNvPr>
          <p:cNvSpPr/>
          <p:nvPr/>
        </p:nvSpPr>
        <p:spPr>
          <a:xfrm>
            <a:off x="254763" y="4572776"/>
            <a:ext cx="2242655" cy="365126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E – QP Reduction (cont.)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07CB8-05C4-F263-C556-66016FE7FE6F}"/>
              </a:ext>
            </a:extLst>
          </p:cNvPr>
          <p:cNvSpPr/>
          <p:nvPr/>
        </p:nvSpPr>
        <p:spPr>
          <a:xfrm>
            <a:off x="1295954" y="1779458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DF374D-FF24-EDBB-471D-B464B53AF0E1}"/>
              </a:ext>
            </a:extLst>
          </p:cNvPr>
          <p:cNvSpPr/>
          <p:nvPr/>
        </p:nvSpPr>
        <p:spPr>
          <a:xfrm>
            <a:off x="1295954" y="2501733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3C0898C8-56AC-F59B-4CAD-B3F03A42FF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896707"/>
            <a:ext cx="2081829" cy="161829"/>
          </a:xfrm>
          <a:prstGeom prst="rect">
            <a:avLst/>
          </a:prstGeom>
        </p:spPr>
      </p:pic>
      <p:pic>
        <p:nvPicPr>
          <p:cNvPr id="174" name="Picture 1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C0BECA47-1749-320D-48B1-FFBE44A4D1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664538"/>
            <a:ext cx="7282285" cy="211337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B84A2DDD-C338-9EF8-1897-17DCD2DCC2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1538700"/>
            <a:ext cx="1548191" cy="142629"/>
          </a:xfrm>
          <a:prstGeom prst="rect">
            <a:avLst/>
          </a:prstGeom>
        </p:spPr>
      </p:pic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4F8E8C6F-B0B3-19D3-B678-241626B1FE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1894576"/>
            <a:ext cx="2077257" cy="14750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F501D980-320A-8A52-E7FD-166DABD0E5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2239736"/>
            <a:ext cx="1756647" cy="147505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12D7E3DC-B1E1-6FB5-EC55-ACB9FB1377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2575473"/>
            <a:ext cx="1965105" cy="147505"/>
          </a:xfrm>
          <a:prstGeom prst="rect">
            <a:avLst/>
          </a:prstGeom>
        </p:spPr>
      </p:pic>
      <p:pic>
        <p:nvPicPr>
          <p:cNvPr id="119" name="Picture 1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 title="IguanaTex Bitmap Display">
            <a:extLst>
              <a:ext uri="{FF2B5EF4-FFF2-40B4-BE49-F238E27FC236}">
                <a16:creationId xmlns:a16="http://schemas.microsoft.com/office/drawing/2014/main" id="{880A9F37-AF69-8BD7-C6CE-BEFE8BC3ED5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3064977"/>
            <a:ext cx="2212571" cy="143848"/>
          </a:xfrm>
          <a:prstGeom prst="rect">
            <a:avLst/>
          </a:prstGeom>
        </p:spPr>
      </p:pic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B5266A27-6C29-1FDD-113C-1FEFCD580B0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3446139"/>
            <a:ext cx="1712763" cy="203581"/>
          </a:xfrm>
          <a:prstGeom prst="rect">
            <a:avLst/>
          </a:prstGeom>
        </p:spPr>
      </p:pic>
      <p:pic>
        <p:nvPicPr>
          <p:cNvPr id="168" name="Picture 1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B438933E-C4D0-611B-5E70-EE46B98B4C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221074"/>
            <a:ext cx="1727390" cy="203581"/>
          </a:xfrm>
          <a:prstGeom prst="rect">
            <a:avLst/>
          </a:prstGeom>
        </p:spPr>
      </p:pic>
      <p:pic>
        <p:nvPicPr>
          <p:cNvPr id="184" name="Picture 1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C090D73-6597-5D52-719C-ADC03A0B92F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547434"/>
            <a:ext cx="1707886" cy="203581"/>
          </a:xfrm>
          <a:prstGeom prst="rect">
            <a:avLst/>
          </a:prstGeom>
        </p:spPr>
      </p:pic>
      <p:pic>
        <p:nvPicPr>
          <p:cNvPr id="43" name="Picture 4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 title="IguanaTex Bitmap Display">
            <a:extLst>
              <a:ext uri="{FF2B5EF4-FFF2-40B4-BE49-F238E27FC236}">
                <a16:creationId xmlns:a16="http://schemas.microsoft.com/office/drawing/2014/main" id="{7B057DFD-1A9D-EADA-7D97-8D89BFF3400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4319798"/>
            <a:ext cx="1915124" cy="143848"/>
          </a:xfrm>
          <a:prstGeom prst="rect">
            <a:avLst/>
          </a:prstGeom>
        </p:spPr>
      </p:pic>
      <p:pic>
        <p:nvPicPr>
          <p:cNvPr id="53" name="Picture 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7EBF9B5A-A51A-362D-068D-664FD838644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4656274"/>
            <a:ext cx="1985828" cy="203581"/>
          </a:xfrm>
          <a:prstGeom prst="rect">
            <a:avLst/>
          </a:prstGeom>
        </p:spPr>
      </p:pic>
      <p:pic>
        <p:nvPicPr>
          <p:cNvPr id="5" name="Picture 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-state \\ penalty matrix:}&#10;&#10;&#10;\end{document}" title="IguanaTex Bitmap Display">
            <a:extLst>
              <a:ext uri="{FF2B5EF4-FFF2-40B4-BE49-F238E27FC236}">
                <a16:creationId xmlns:a16="http://schemas.microsoft.com/office/drawing/2014/main" id="{E8E621C5-8804-1EF4-3C3B-CC63DE35E8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5167561"/>
            <a:ext cx="1556724" cy="423010"/>
          </a:xfrm>
          <a:prstGeom prst="rect">
            <a:avLst/>
          </a:prstGeom>
        </p:spPr>
      </p:pic>
      <p:pic>
        <p:nvPicPr>
          <p:cNvPr id="8" name="Picture 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Q} = \text{diag}([0,\,Q_{e},\,0,\,0])&#10;\end{equation*}&#10;&#10;&#10;\end{document}" title="IguanaTex Bitmap Display">
            <a:extLst>
              <a:ext uri="{FF2B5EF4-FFF2-40B4-BE49-F238E27FC236}">
                <a16:creationId xmlns:a16="http://schemas.microsoft.com/office/drawing/2014/main" id="{D7BF815A-9B66-1736-3BE6-B1DCB34CC82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5790547"/>
            <a:ext cx="1961447" cy="221867"/>
          </a:xfrm>
          <a:prstGeom prst="rect">
            <a:avLst/>
          </a:prstGeom>
        </p:spPr>
      </p:pic>
      <p:pic>
        <p:nvPicPr>
          <p:cNvPr id="41" name="Picture 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J &amp;= \sum_{k=0}^{N-1} \left( (\mathbf{e}[k])^{T} \, Q_{e} \, \mathbf{e}[k] + (\delta u[k])^{T} \, R \, \delta u[k] \right) +  (\mathbf{e}[N])^{T} \, P_{e} \, \mathbf{e}[N] \\&#10;&amp;= \sum_{k=0}^{N-1} \left( (\boldsymbol{\xi}[k])^{T} \, \bar{Q} \, \boldsymbol{\xi}[k] + (\delta u[k])^{T} \, R \, \delta u[k] \right) +  (\boldsymbol{\xi}[N])^{T} \, \bar{P} \, \boldsymbol{\xi}[N] \\&#10;\rightarrow J &amp;= \boldsymbol{\Xi}^{T} \, \hat{Q} \, \boldsymbol{\Xi} + \Delta U^{T} \, \hat{R} \, \Delta U + (\boldsymbol{\xi}[0])^{T} \, \bar{Q} \, \boldsymbol{\xi}[0] \\&#10;&amp;= (S \, \Delta U + M \, \boldsymbol{\xi}[0])^{T} \, \hat{Q} \, (S \, \Delta U + M \, \boldsymbol{\xi}[0]) + \Delta U^{T} \, \hat{R} \, \Delta U + (\boldsymbol{\xi}[0])^{T} \, \bar{Q} \, \boldsymbol{\xi}[0] \\&#10;&amp;= \Delta U^{T} (S^{T}\,\hat{Q}\,S + \hat{R}) \, \Delta U + 2\,(\boldsymbol{\xi}[0])^{T} \, M^{T} \, \hat{Q} \, S \, \Delta U + (\boldsymbol{\xi}[0])^{T} \, M^{T} \, \hat{Q} \, M \, \boldsymbol{\xi}[0] + (\boldsymbol{\xi}[0])^{T} \, \bar{Q} \, \boldsymbol{\xi}[0] \\&#10;\rightarrow J &amp;= \Delta U^{T} \, H \, \Delta U + 2 \, q^{T} \, \Delta U + c&#10;\end{align*}&#10;&#10;&#10;\end{document}" title="IguanaTex Bitmap Display">
            <a:extLst>
              <a:ext uri="{FF2B5EF4-FFF2-40B4-BE49-F238E27FC236}">
                <a16:creationId xmlns:a16="http://schemas.microsoft.com/office/drawing/2014/main" id="{1B88FD0A-AB66-20D3-9DB3-C1C07CC4DEC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3269190"/>
            <a:ext cx="8167617" cy="2664838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P} = \text{diag}([0,\,P_{e},\,0,\,0])&#10;\end{equation*}&#10;&#10;&#10;\end{document}" title="IguanaTex Bitmap Display">
            <a:extLst>
              <a:ext uri="{FF2B5EF4-FFF2-40B4-BE49-F238E27FC236}">
                <a16:creationId xmlns:a16="http://schemas.microsoft.com/office/drawing/2014/main" id="{DDF2B79E-3012-A5E0-0E8B-47A6FC604B5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6184651"/>
            <a:ext cx="1932190" cy="221867"/>
          </a:xfrm>
          <a:prstGeom prst="rect">
            <a:avLst/>
          </a:prstGeom>
        </p:spPr>
      </p:pic>
      <p:pic>
        <p:nvPicPr>
          <p:cNvPr id="28" name="Picture 2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st function reduction:}&#10;&#10;&#10;\end{document}" title="IguanaTex Bitmap Display">
            <a:extLst>
              <a:ext uri="{FF2B5EF4-FFF2-40B4-BE49-F238E27FC236}">
                <a16:creationId xmlns:a16="http://schemas.microsoft.com/office/drawing/2014/main" id="{28AD0105-2621-28C3-8E06-1A44614EC0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3064977"/>
            <a:ext cx="2456380" cy="143848"/>
          </a:xfrm>
          <a:prstGeom prst="rect">
            <a:avLst/>
          </a:prstGeom>
        </p:spPr>
      </p:pic>
      <p:pic>
        <p:nvPicPr>
          <p:cNvPr id="55" name="Picture 5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H = S^{T} \, \hat{Q} \, S + \hat{R},&#10;\end{equation*}&#10;}&#10;&#10;\end{document}" title="IguanaTex Bitmap Display">
            <a:extLst>
              <a:ext uri="{FF2B5EF4-FFF2-40B4-BE49-F238E27FC236}">
                <a16:creationId xmlns:a16="http://schemas.microsoft.com/office/drawing/2014/main" id="{213FCC0F-8589-0B68-1C44-0241562C4CD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27" y="6204326"/>
            <a:ext cx="1517714" cy="230400"/>
          </a:xfrm>
          <a:prstGeom prst="rect">
            <a:avLst/>
          </a:prstGeom>
        </p:spPr>
      </p:pic>
      <p:pic>
        <p:nvPicPr>
          <p:cNvPr id="57" name="Picture 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q = S^{T} \, \hat{Q} \, M \, \boldsymbol{\xi}[0],&#10;\end{equation*}&#10;}&#10;&#10;&#10;\end{document}" title="IguanaTex Bitmap Display">
            <a:extLst>
              <a:ext uri="{FF2B5EF4-FFF2-40B4-BE49-F238E27FC236}">
                <a16:creationId xmlns:a16="http://schemas.microsoft.com/office/drawing/2014/main" id="{F8BC9927-782D-BD9E-404F-B22E40D734A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95" y="6204326"/>
            <a:ext cx="1466515" cy="242590"/>
          </a:xfrm>
          <a:prstGeom prst="rect">
            <a:avLst/>
          </a:prstGeom>
        </p:spPr>
      </p:pic>
      <p:pic>
        <p:nvPicPr>
          <p:cNvPr id="59" name="Picture 5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c = (\boldsymbol{\xi}[0])^{T} \, (\bar{Q} + M^{T} \, \hat{Q} \, M) \, \boldsymbol{\xi}[0].&#10;\end{equation*}&#10;}&#10;&#10;&#10;\end{document}" title="IguanaTex Bitmap Display">
            <a:extLst>
              <a:ext uri="{FF2B5EF4-FFF2-40B4-BE49-F238E27FC236}">
                <a16:creationId xmlns:a16="http://schemas.microsoft.com/office/drawing/2014/main" id="{2973A313-72EF-F0F8-B394-F9434F449063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857" y="6196697"/>
            <a:ext cx="2741637" cy="2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6A3BCCB-5F72-0226-9AE2-089137E06466}"/>
              </a:ext>
            </a:extLst>
          </p:cNvPr>
          <p:cNvSpPr/>
          <p:nvPr/>
        </p:nvSpPr>
        <p:spPr>
          <a:xfrm>
            <a:off x="674218" y="5901481"/>
            <a:ext cx="3407019" cy="365126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29D1A-C841-F970-D39B-F977647F222F}"/>
              </a:ext>
            </a:extLst>
          </p:cNvPr>
          <p:cNvSpPr/>
          <p:nvPr/>
        </p:nvSpPr>
        <p:spPr>
          <a:xfrm>
            <a:off x="674218" y="4740128"/>
            <a:ext cx="2456380" cy="365126"/>
          </a:xfrm>
          <a:prstGeom prst="roundRect">
            <a:avLst/>
          </a:prstGeom>
          <a:solidFill>
            <a:srgbClr val="7CE49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E – QP Reduction (cont.)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07CB8-05C4-F263-C556-66016FE7FE6F}"/>
              </a:ext>
            </a:extLst>
          </p:cNvPr>
          <p:cNvSpPr/>
          <p:nvPr/>
        </p:nvSpPr>
        <p:spPr>
          <a:xfrm>
            <a:off x="1295954" y="1779458"/>
            <a:ext cx="9372046" cy="364539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DF374D-FF24-EDBB-471D-B464B53AF0E1}"/>
              </a:ext>
            </a:extLst>
          </p:cNvPr>
          <p:cNvSpPr/>
          <p:nvPr/>
        </p:nvSpPr>
        <p:spPr>
          <a:xfrm>
            <a:off x="1295954" y="2501733"/>
            <a:ext cx="9372046" cy="324000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 title="IguanaTex Bitmap Display">
            <a:extLst>
              <a:ext uri="{FF2B5EF4-FFF2-40B4-BE49-F238E27FC236}">
                <a16:creationId xmlns:a16="http://schemas.microsoft.com/office/drawing/2014/main" id="{3C0898C8-56AC-F59B-4CAD-B3F03A42FF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3" y="896707"/>
            <a:ext cx="2081829" cy="161829"/>
          </a:xfrm>
          <a:prstGeom prst="rect">
            <a:avLst/>
          </a:prstGeom>
        </p:spPr>
      </p:pic>
      <p:pic>
        <p:nvPicPr>
          <p:cNvPr id="174" name="Picture 1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 title="IguanaTex Bitmap Display">
            <a:extLst>
              <a:ext uri="{FF2B5EF4-FFF2-40B4-BE49-F238E27FC236}">
                <a16:creationId xmlns:a16="http://schemas.microsoft.com/office/drawing/2014/main" id="{C0BECA47-1749-320D-48B1-FFBE44A4D1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7" y="664538"/>
            <a:ext cx="7282285" cy="211337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 title="IguanaTex Bitmap Display">
            <a:extLst>
              <a:ext uri="{FF2B5EF4-FFF2-40B4-BE49-F238E27FC236}">
                <a16:creationId xmlns:a16="http://schemas.microsoft.com/office/drawing/2014/main" id="{B84A2DDD-C338-9EF8-1897-17DCD2DCC2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29" y="1538700"/>
            <a:ext cx="1548191" cy="142629"/>
          </a:xfrm>
          <a:prstGeom prst="rect">
            <a:avLst/>
          </a:prstGeom>
        </p:spPr>
      </p:pic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 title="IguanaTex Bitmap Display">
            <a:extLst>
              <a:ext uri="{FF2B5EF4-FFF2-40B4-BE49-F238E27FC236}">
                <a16:creationId xmlns:a16="http://schemas.microsoft.com/office/drawing/2014/main" id="{4F8E8C6F-B0B3-19D3-B678-241626B1FE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6" y="1894576"/>
            <a:ext cx="2077257" cy="14750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 title="IguanaTex Bitmap Display">
            <a:extLst>
              <a:ext uri="{FF2B5EF4-FFF2-40B4-BE49-F238E27FC236}">
                <a16:creationId xmlns:a16="http://schemas.microsoft.com/office/drawing/2014/main" id="{F501D980-320A-8A52-E7FD-166DABD0E5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3" y="2239736"/>
            <a:ext cx="1756647" cy="147505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 title="IguanaTex Bitmap Display">
            <a:extLst>
              <a:ext uri="{FF2B5EF4-FFF2-40B4-BE49-F238E27FC236}">
                <a16:creationId xmlns:a16="http://schemas.microsoft.com/office/drawing/2014/main" id="{12D7E3DC-B1E1-6FB5-EC55-ACB9FB1377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5" y="2575473"/>
            <a:ext cx="1965105" cy="147505"/>
          </a:xfrm>
          <a:prstGeom prst="rect">
            <a:avLst/>
          </a:prstGeom>
        </p:spPr>
      </p:pic>
      <p:pic>
        <p:nvPicPr>
          <p:cNvPr id="56" name="Picture 5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 title="IguanaTex Bitmap Display">
            <a:extLst>
              <a:ext uri="{FF2B5EF4-FFF2-40B4-BE49-F238E27FC236}">
                <a16:creationId xmlns:a16="http://schemas.microsoft.com/office/drawing/2014/main" id="{60129B70-DBDC-30D0-9DAA-E326F19C3AB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5" y="3310994"/>
            <a:ext cx="2489143" cy="16182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B5266A27-6C29-1FDD-113C-1FEFCD580B0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4" y="3692155"/>
            <a:ext cx="1712763" cy="203581"/>
          </a:xfrm>
          <a:prstGeom prst="rect">
            <a:avLst/>
          </a:prstGeom>
        </p:spPr>
      </p:pic>
      <p:pic>
        <p:nvPicPr>
          <p:cNvPr id="168" name="Picture 1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B438933E-C4D0-611B-5E70-EE46B98B4C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221074"/>
            <a:ext cx="1727390" cy="203581"/>
          </a:xfrm>
          <a:prstGeom prst="rect">
            <a:avLst/>
          </a:prstGeom>
        </p:spPr>
      </p:pic>
      <p:pic>
        <p:nvPicPr>
          <p:cNvPr id="184" name="Picture 1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 title="IguanaTex Bitmap Display">
            <a:extLst>
              <a:ext uri="{FF2B5EF4-FFF2-40B4-BE49-F238E27FC236}">
                <a16:creationId xmlns:a16="http://schemas.microsoft.com/office/drawing/2014/main" id="{DC090D73-6597-5D52-719C-ADC03A0B92F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4" y="2547434"/>
            <a:ext cx="1707886" cy="203581"/>
          </a:xfrm>
          <a:prstGeom prst="rect">
            <a:avLst/>
          </a:prstGeom>
        </p:spPr>
      </p:pic>
      <p:pic>
        <p:nvPicPr>
          <p:cNvPr id="51" name="Picture 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 title="IguanaTex Bitmap Display">
            <a:extLst>
              <a:ext uri="{FF2B5EF4-FFF2-40B4-BE49-F238E27FC236}">
                <a16:creationId xmlns:a16="http://schemas.microsoft.com/office/drawing/2014/main" id="{91EF8328-C223-F72F-6C32-F12109B4A50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3" y="4487151"/>
            <a:ext cx="2154514" cy="161829"/>
          </a:xfrm>
          <a:prstGeom prst="rect">
            <a:avLst/>
          </a:prstGeom>
        </p:spPr>
      </p:pic>
      <p:pic>
        <p:nvPicPr>
          <p:cNvPr id="53" name="Picture 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7EBF9B5A-A51A-362D-068D-664FD838644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3" y="4823626"/>
            <a:ext cx="1985828" cy="203581"/>
          </a:xfrm>
          <a:prstGeom prst="rect">
            <a:avLst/>
          </a:prstGeom>
        </p:spPr>
      </p:pic>
      <p:pic>
        <p:nvPicPr>
          <p:cNvPr id="49" name="Picture 4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st function reduction:}&#10;&#10;&#10;\end{document}" title="IguanaTex Bitmap Display">
            <a:extLst>
              <a:ext uri="{FF2B5EF4-FFF2-40B4-BE49-F238E27FC236}">
                <a16:creationId xmlns:a16="http://schemas.microsoft.com/office/drawing/2014/main" id="{36122532-C942-39FD-C8CB-67E5B35ADA6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3" y="5542331"/>
            <a:ext cx="2763428" cy="161829"/>
          </a:xfrm>
          <a:prstGeom prst="rect">
            <a:avLst/>
          </a:prstGeom>
        </p:spPr>
      </p:pic>
      <p:pic>
        <p:nvPicPr>
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J = (\Delta U)^{T} \, H \, \Delta U + 2 \, q^{T} \, \Delta U + c&#10;\end{equation*}&#10;&#10;&#10;\end{document}" title="IguanaTex Bitmap Display">
            <a:extLst>
              <a:ext uri="{FF2B5EF4-FFF2-40B4-BE49-F238E27FC236}">
                <a16:creationId xmlns:a16="http://schemas.microsoft.com/office/drawing/2014/main" id="{D5D9C027-9EC1-1275-7959-82E257AF84B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6" y="5963787"/>
            <a:ext cx="2887923" cy="231619"/>
          </a:xfrm>
          <a:prstGeom prst="rect">
            <a:avLst/>
          </a:prstGeom>
        </p:spPr>
      </p:pic>
      <p:pic>
        <p:nvPicPr>
          <p:cNvPr id="45" name="Picture 4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 title="IguanaTex Bitmap Display">
            <a:extLst>
              <a:ext uri="{FF2B5EF4-FFF2-40B4-BE49-F238E27FC236}">
                <a16:creationId xmlns:a16="http://schemas.microsoft.com/office/drawing/2014/main" id="{B4024C64-467E-5327-471A-15593C791BD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2" y="5225497"/>
            <a:ext cx="3089828" cy="202971"/>
          </a:xfrm>
          <a:prstGeom prst="rect">
            <a:avLst/>
          </a:prstGeom>
        </p:spPr>
      </p:pic>
      <p:pic>
        <p:nvPicPr>
          <p:cNvPr id="32" name="Picture 3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^{\ast}[0] = \, \text{First element of the optimal control sequence}\, \Delta U^{\as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D60AB1E-90E0-32BD-2CCC-04F9543375E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76" y="5519753"/>
            <a:ext cx="5920456" cy="229029"/>
          </a:xfrm>
          <a:prstGeom prst="rect">
            <a:avLst/>
          </a:prstGeom>
        </p:spPr>
      </p:pic>
      <p:pic>
        <p:nvPicPr>
          <p:cNvPr id="47" name="Picture 4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 title="IguanaTex Bitmap Display">
            <a:extLst>
              <a:ext uri="{FF2B5EF4-FFF2-40B4-BE49-F238E27FC236}">
                <a16:creationId xmlns:a16="http://schemas.microsoft.com/office/drawing/2014/main" id="{F807166C-AB34-784B-BB02-5DA2B271574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3" y="5948302"/>
            <a:ext cx="1553828" cy="161829"/>
          </a:xfrm>
          <a:prstGeom prst="rect">
            <a:avLst/>
          </a:prstGeom>
        </p:spPr>
      </p:pic>
      <p:pic>
        <p:nvPicPr>
          <p:cNvPr id="20" name="Picture 1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t] = u[t-1] + \delta u^{\ast}[0]&#10;\end{equation*}&#10;&#10;&#10;\end{document}" title="IguanaTex Bitmap Display">
            <a:extLst>
              <a:ext uri="{FF2B5EF4-FFF2-40B4-BE49-F238E27FC236}">
                <a16:creationId xmlns:a16="http://schemas.microsoft.com/office/drawing/2014/main" id="{65FAEBA5-7982-8F88-42CA-9FA1DBDD212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76" y="6225309"/>
            <a:ext cx="2205257" cy="229029"/>
          </a:xfrm>
          <a:prstGeom prst="rect">
            <a:avLst/>
          </a:prstGeom>
        </p:spPr>
      </p:pic>
      <p:pic>
        <p:nvPicPr>
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Quadratic programming problem:}&#10;&#10;&#10;\end{document}" title="IguanaTex Bitmap Display">
            <a:extLst>
              <a:ext uri="{FF2B5EF4-FFF2-40B4-BE49-F238E27FC236}">
                <a16:creationId xmlns:a16="http://schemas.microsoft.com/office/drawing/2014/main" id="{CE0461D4-3AA0-2C52-A5A6-707565D8051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3" y="3297628"/>
            <a:ext cx="3831771" cy="20434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} \qquad &amp; J = (\Delta U)^{T} \, H \, \Delta U + 2q^{T} \Delta U \\&#10;\text{s.t.} \quad &amp; G \, \Delta U \leq W + T \boldsymbol{\xi}[0]&#10;\end{align*}&#10;&#10;&#10;\end{document}" title="IguanaTex Bitmap Display">
            <a:extLst>
              <a:ext uri="{FF2B5EF4-FFF2-40B4-BE49-F238E27FC236}">
                <a16:creationId xmlns:a16="http://schemas.microsoft.com/office/drawing/2014/main" id="{68BBB569-9DFE-736A-9026-E97CEC6573A0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76" y="3674418"/>
            <a:ext cx="4167771" cy="711771"/>
          </a:xfrm>
          <a:prstGeom prst="rect">
            <a:avLst/>
          </a:prstGeom>
        </p:spPr>
      </p:pic>
      <p:pic>
        <p:nvPicPr>
          <p:cNvPr id="24" name="Picture 2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solved by QP solvers: \\ MATLAB-mpcActiveSetSolver, OSQP, Gurobi,...}&#10;&#10;&#10;\end{document}" title="IguanaTex Bitmap Display">
            <a:extLst>
              <a:ext uri="{FF2B5EF4-FFF2-40B4-BE49-F238E27FC236}">
                <a16:creationId xmlns:a16="http://schemas.microsoft.com/office/drawing/2014/main" id="{526494AE-C874-C26E-ED63-0C835A405D63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76" y="4490612"/>
            <a:ext cx="4336152" cy="433982"/>
          </a:xfrm>
          <a:prstGeom prst="rect">
            <a:avLst/>
          </a:prstGeom>
        </p:spPr>
      </p:pic>
      <p:pic>
        <p:nvPicPr>
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c is constant $\rightarrow$ discarded}&#10;&#10;&#10;\end{document}" title="IguanaTex Bitmap Display">
            <a:extLst>
              <a:ext uri="{FF2B5EF4-FFF2-40B4-BE49-F238E27FC236}">
                <a16:creationId xmlns:a16="http://schemas.microsoft.com/office/drawing/2014/main" id="{74560A69-9560-A8D9-9ED7-4AAE3BCD79D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21" y="6390541"/>
            <a:ext cx="2430781" cy="1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4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FF1DF224-9A5D-878E-40BA-699CE4E3B6CD}"/>
              </a:ext>
            </a:extLst>
          </p:cNvPr>
          <p:cNvSpPr/>
          <p:nvPr/>
        </p:nvSpPr>
        <p:spPr>
          <a:xfrm>
            <a:off x="7067507" y="6426877"/>
            <a:ext cx="1010195" cy="36512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C832A4C4-C6BA-B7E6-3F74-9AF0DC52326F}"/>
              </a:ext>
            </a:extLst>
          </p:cNvPr>
          <p:cNvSpPr/>
          <p:nvPr/>
        </p:nvSpPr>
        <p:spPr>
          <a:xfrm>
            <a:off x="5820505" y="6451540"/>
            <a:ext cx="1010195" cy="3240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EB8F89-7D81-812A-778F-21CB52232ABA}"/>
              </a:ext>
            </a:extLst>
          </p:cNvPr>
          <p:cNvSpPr/>
          <p:nvPr/>
        </p:nvSpPr>
        <p:spPr>
          <a:xfrm>
            <a:off x="6888820" y="4612584"/>
            <a:ext cx="4859042" cy="971531"/>
          </a:xfrm>
          <a:prstGeom prst="roundRect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5967EE75-36CB-01F6-3091-7304C57263ED}"/>
              </a:ext>
            </a:extLst>
          </p:cNvPr>
          <p:cNvSpPr/>
          <p:nvPr/>
        </p:nvSpPr>
        <p:spPr>
          <a:xfrm>
            <a:off x="383177" y="2872975"/>
            <a:ext cx="8325394" cy="32400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010C77A-9995-B8A5-714A-637CED01D9C5}"/>
              </a:ext>
            </a:extLst>
          </p:cNvPr>
          <p:cNvSpPr/>
          <p:nvPr/>
        </p:nvSpPr>
        <p:spPr>
          <a:xfrm>
            <a:off x="5441335" y="4304208"/>
            <a:ext cx="1018902" cy="3240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2D723E1-F018-E917-DCED-125D056F9EF7}"/>
              </a:ext>
            </a:extLst>
          </p:cNvPr>
          <p:cNvSpPr/>
          <p:nvPr/>
        </p:nvSpPr>
        <p:spPr>
          <a:xfrm>
            <a:off x="383177" y="2103773"/>
            <a:ext cx="8325394" cy="3240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F – Velocity Form Discussion</a:t>
            </a:r>
          </a:p>
        </p:txBody>
      </p:sp>
      <p:pic>
        <p:nvPicPr>
          <p:cNvPr id="3" name="Picture 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 title="IguanaTex Bitmap Display">
            <a:extLst>
              <a:ext uri="{FF2B5EF4-FFF2-40B4-BE49-F238E27FC236}">
                <a16:creationId xmlns:a16="http://schemas.microsoft.com/office/drawing/2014/main" id="{7026F9EC-C7DF-44D9-FA02-2A8A0AE962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4" y="751862"/>
            <a:ext cx="2744228" cy="202971"/>
          </a:xfrm>
          <a:prstGeom prst="rect">
            <a:avLst/>
          </a:prstGeom>
        </p:spPr>
      </p:pic>
      <p:pic>
        <p:nvPicPr>
          <p:cNvPr id="52" name="Picture 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, \mathbf{x}[k] + \bar{B}_{u} \, u[k] + \bar{B}_{d} \, d[k]\\&#10;\mathbf{y}[k] &amp;= \bar{C} \mathbf{x}[k]&#10;\end{align*}&#10;&#10;&#10;\end{document}" title="IguanaTex Bitmap Display">
            <a:extLst>
              <a:ext uri="{FF2B5EF4-FFF2-40B4-BE49-F238E27FC236}">
                <a16:creationId xmlns:a16="http://schemas.microsoft.com/office/drawing/2014/main" id="{1E83809B-0202-0265-B83E-94117ED6BB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32" y="692651"/>
            <a:ext cx="3610976" cy="591086"/>
          </a:xfrm>
          <a:prstGeom prst="rect">
            <a:avLst/>
          </a:prstGeom>
        </p:spPr>
      </p:pic>
      <p:pic>
        <p:nvPicPr>
          <p:cNvPr id="7" name="Picture 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 title="IguanaTex Bitmap Display">
            <a:extLst>
              <a:ext uri="{FF2B5EF4-FFF2-40B4-BE49-F238E27FC236}">
                <a16:creationId xmlns:a16="http://schemas.microsoft.com/office/drawing/2014/main" id="{F91C02E1-3E9B-C0CE-892C-76B884E062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19" y="1414012"/>
            <a:ext cx="1865143" cy="161829"/>
          </a:xfrm>
          <a:prstGeom prst="rect">
            <a:avLst/>
          </a:prstGeom>
        </p:spPr>
      </p:pic>
      <p:pic>
        <p:nvPicPr>
          <p:cNvPr id="8" name="Picture 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0F11C49B-7169-9A44-AE69-05416B1AD5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32" y="1414012"/>
            <a:ext cx="2220343" cy="229029"/>
          </a:xfrm>
          <a:prstGeom prst="rect">
            <a:avLst/>
          </a:prstGeom>
        </p:spPr>
      </p:pic>
      <p:pic>
        <p:nvPicPr>
          <p:cNvPr id="9" name="Picture 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 title="IguanaTex Bitmap Display">
            <a:extLst>
              <a:ext uri="{FF2B5EF4-FFF2-40B4-BE49-F238E27FC236}">
                <a16:creationId xmlns:a16="http://schemas.microsoft.com/office/drawing/2014/main" id="{772095B4-9B58-6454-FC79-A2578587BA6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91" y="2531495"/>
            <a:ext cx="1700571" cy="202971"/>
          </a:xfrm>
          <a:prstGeom prst="rect">
            <a:avLst/>
          </a:prstGeom>
        </p:spPr>
      </p:pic>
      <p:pic>
        <p:nvPicPr>
          <p:cNvPr id="11" name="Picture 1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73D81B18-104B-B9FD-A383-8E78F12C9C8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41" y="2507752"/>
            <a:ext cx="3185828" cy="24960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 title="IguanaTex Bitmap Display">
            <a:extLst>
              <a:ext uri="{FF2B5EF4-FFF2-40B4-BE49-F238E27FC236}">
                <a16:creationId xmlns:a16="http://schemas.microsoft.com/office/drawing/2014/main" id="{16613830-B63A-7D44-4665-B89C87869AF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62" y="1781077"/>
            <a:ext cx="2140800" cy="16182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451F142C-BF3A-6E78-5854-CB543BB1926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41" y="1781077"/>
            <a:ext cx="2197028" cy="229029"/>
          </a:xfrm>
          <a:prstGeom prst="rect">
            <a:avLst/>
          </a:prstGeom>
        </p:spPr>
      </p:pic>
      <p:pic>
        <p:nvPicPr>
          <p:cNvPr id="30" name="Picture 2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 propagation:}&#10;&#10;&#10;\end{document}" title="IguanaTex Bitmap Display">
            <a:extLst>
              <a:ext uri="{FF2B5EF4-FFF2-40B4-BE49-F238E27FC236}">
                <a16:creationId xmlns:a16="http://schemas.microsoft.com/office/drawing/2014/main" id="{5A65A610-401B-55E8-E2B5-C6DA60CF5C6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3335484"/>
            <a:ext cx="3317485" cy="204343"/>
          </a:xfrm>
          <a:prstGeom prst="rect">
            <a:avLst/>
          </a:prstGeom>
        </p:spPr>
      </p:pic>
      <p:pic>
        <p:nvPicPr>
          <p:cNvPr id="48" name="Picture 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delta \mathbf{x} [k+1] &amp;= \mathbf{x}[k+1] - \mathbf{x}[k] \\ &amp;= ( \bar{A} \, \mathbf{x}[k] + \bar{B}_{u} \, u[k] + \bar{B}_{d} \, d[k] ) - ( \bar{A} \, \mathbf{x}[k-1] + \bar{B}_{u} \, u[k-1] + \bar{B}_{d} \, d[k-1]) \\&#10;&amp;= \bar{A} \, \delta \mathbf{x}[k] + \bar{B}_{u} \, \delta u[k] + \bar{B}_{d} \, \delta d[k]&#10;\end{align*}&#10;&#10;&#10;\end{document}" title="IguanaTex Bitmap Display">
            <a:extLst>
              <a:ext uri="{FF2B5EF4-FFF2-40B4-BE49-F238E27FC236}">
                <a16:creationId xmlns:a16="http://schemas.microsoft.com/office/drawing/2014/main" id="{91692894-E296-6CD2-923E-D2FD0D7D941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59" y="3686204"/>
            <a:ext cx="8083203" cy="912002"/>
          </a:xfrm>
          <a:prstGeom prst="rect">
            <a:avLst/>
          </a:prstGeom>
        </p:spPr>
      </p:pic>
      <p:pic>
        <p:nvPicPr>
          <p:cNvPr id="41" name="Picture 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turbance increment:}&#10;&#10;&#10;\end{document}" title="IguanaTex Bitmap Display">
            <a:extLst>
              <a:ext uri="{FF2B5EF4-FFF2-40B4-BE49-F238E27FC236}">
                <a16:creationId xmlns:a16="http://schemas.microsoft.com/office/drawing/2014/main" id="{AB89EB9E-C9BB-039E-158B-E61B32C5E25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2" y="2150689"/>
            <a:ext cx="2660570" cy="159086"/>
          </a:xfrm>
          <a:prstGeom prst="rect">
            <a:avLst/>
          </a:prstGeom>
        </p:spPr>
      </p:pic>
      <p:pic>
        <p:nvPicPr>
          <p:cNvPr id="44" name="Picture 4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d [k] = d[k] - d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CEFC5239-4F9A-9BBF-316E-0F8D08A472B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41" y="2150689"/>
            <a:ext cx="2161370" cy="229029"/>
          </a:xfrm>
          <a:prstGeom prst="rect">
            <a:avLst/>
          </a:prstGeom>
        </p:spPr>
      </p:pic>
      <p:pic>
        <p:nvPicPr>
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 propagation:}&#10;&#10;&#10;\end{document}" title="IguanaTex Bitmap Display">
            <a:extLst>
              <a:ext uri="{FF2B5EF4-FFF2-40B4-BE49-F238E27FC236}">
                <a16:creationId xmlns:a16="http://schemas.microsoft.com/office/drawing/2014/main" id="{DCE1F6E4-1F4C-597D-4F78-72394D2ECE8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0" y="4774585"/>
            <a:ext cx="3151542" cy="202971"/>
          </a:xfrm>
          <a:prstGeom prst="rect">
            <a:avLst/>
          </a:prstGeom>
        </p:spPr>
      </p:pic>
      <p:pic>
        <p:nvPicPr>
          <p:cNvPr id="141" name="Picture 1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e} [k+1] &amp;= \mathbf{y}[k+1] - \mathbf{r}[k+1] \\ &amp;= \bar{C} \, \mathbf{x}[k+1] - \mathbf{r}[k+1] \\&#10;&amp;= \bar{C} \, (\mathbf{x}[k+1] - \mathbf{x}[k]) + \bar{C} \, \mathbf{x}[k] - \mathbf{r}[k] - (\mathbf{r}[k+1] - \mathbf{r}[k]) \\&#10;&amp;= \bar{C} \, \delta \mathbf{x}[k+1] + \mathbf{e}[k] - \delta \mathbf{r}[k+1] \\&#10;&amp;= \bar{C} \, \bar{A} \, \delta \mathbf{x}[k] + \bar{C} \, \bar{B}_{u} \, \delta u[k] + \bar{C} \, \bar{B}_{d} \, \delta d[k] - \delta \mathbf{r}[k+1]&#10;\end{align*}&#10;&#10;&#10;\end{document}" title="IguanaTex Bitmap Display">
            <a:extLst>
              <a:ext uri="{FF2B5EF4-FFF2-40B4-BE49-F238E27FC236}">
                <a16:creationId xmlns:a16="http://schemas.microsoft.com/office/drawing/2014/main" id="{A1484051-1E1F-3411-4417-E8B2F9E6BCA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59" y="5143679"/>
            <a:ext cx="6252343" cy="1594978"/>
          </a:xfrm>
          <a:prstGeom prst="rect">
            <a:avLst/>
          </a:prstGeom>
        </p:spPr>
      </p:pic>
      <p:pic>
        <p:nvPicPr>
          <p:cNvPr id="133" name="Picture 1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eference increment:}&#10;&#10;&#10;\end{document}" title="IguanaTex Bitmap Display">
            <a:extLst>
              <a:ext uri="{FF2B5EF4-FFF2-40B4-BE49-F238E27FC236}">
                <a16:creationId xmlns:a16="http://schemas.microsoft.com/office/drawing/2014/main" id="{FF5998E6-8E87-1C03-F655-CEA3652C479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63" y="2930349"/>
            <a:ext cx="2399999" cy="161829"/>
          </a:xfrm>
          <a:prstGeom prst="rect">
            <a:avLst/>
          </a:prstGeom>
        </p:spPr>
      </p:pic>
      <p:pic>
        <p:nvPicPr>
          <p:cNvPr id="135" name="Picture 13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r} [k] = \mathbf{r} [k] - \mathbf{r}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E703C434-550F-6F87-DE00-8AC0C1D9413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41" y="2922575"/>
            <a:ext cx="2128456" cy="229029"/>
          </a:xfrm>
          <a:prstGeom prst="rect">
            <a:avLst/>
          </a:prstGeom>
        </p:spPr>
      </p:pic>
      <p:pic>
        <p:nvPicPr>
          <p:cNvPr id="153" name="Picture 1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disturbance and reference remain constant, \\ $\rightarrow \quad \delta d[k] = 0, \quad \delta \mathbf{r}[k+1] = \mathbf{0}$. \\&#10;$\rightarrow \quad $ prediction model remains unchanged.&#10;&#10;&#10;\end{document}" title="IguanaTex Bitmap Display">
            <a:extLst>
              <a:ext uri="{FF2B5EF4-FFF2-40B4-BE49-F238E27FC236}">
                <a16:creationId xmlns:a16="http://schemas.microsoft.com/office/drawing/2014/main" id="{24D1EACC-B962-F017-9FE4-73AFF26413E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40" y="4714554"/>
            <a:ext cx="4499653" cy="7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	System Modeling – System Description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0E93FF-0EC3-78C2-A32A-CF6FD34345CA}"/>
              </a:ext>
            </a:extLst>
          </p:cNvPr>
          <p:cNvGrpSpPr/>
          <p:nvPr/>
        </p:nvGrpSpPr>
        <p:grpSpPr>
          <a:xfrm>
            <a:off x="671933" y="774401"/>
            <a:ext cx="3934374" cy="4408704"/>
            <a:chOff x="383177" y="780378"/>
            <a:chExt cx="3934374" cy="440870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2FFEE9-F47D-5A02-731E-EFADC17CD25F}"/>
                </a:ext>
              </a:extLst>
            </p:cNvPr>
            <p:cNvGrpSpPr/>
            <p:nvPr/>
          </p:nvGrpSpPr>
          <p:grpSpPr>
            <a:xfrm>
              <a:off x="383177" y="780378"/>
              <a:ext cx="3934374" cy="3781953"/>
              <a:chOff x="383177" y="780378"/>
              <a:chExt cx="3934374" cy="378195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53869E-8C87-4671-4225-4C63BC0F9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177" y="780378"/>
                <a:ext cx="3934374" cy="37819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7E29E9-0FFD-502E-BE72-57952B744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4" y="1828800"/>
                <a:ext cx="54864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 title="IguanaTex Bitmap Display">
                <a:extLst>
                  <a:ext uri="{FF2B5EF4-FFF2-40B4-BE49-F238E27FC236}">
                    <a16:creationId xmlns:a16="http://schemas.microsoft.com/office/drawing/2014/main" id="{BAF92E21-A925-1DBB-E304-796A2B38E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34" y="1574496"/>
                <a:ext cx="121905" cy="17828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FC97AB-A966-E703-F2D9-85F2F6B5BAD5}"/>
                </a:ext>
              </a:extLst>
            </p:cNvPr>
            <p:cNvGrpSpPr/>
            <p:nvPr/>
          </p:nvGrpSpPr>
          <p:grpSpPr>
            <a:xfrm>
              <a:off x="383177" y="4559968"/>
              <a:ext cx="3934374" cy="629114"/>
              <a:chOff x="383177" y="4734468"/>
              <a:chExt cx="3934374" cy="6291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4B7429-3AAE-BCAA-6030-E3001EF5072D}"/>
                  </a:ext>
                </a:extLst>
              </p:cNvPr>
              <p:cNvSpPr/>
              <p:nvPr/>
            </p:nvSpPr>
            <p:spPr>
              <a:xfrm>
                <a:off x="383177" y="4734468"/>
                <a:ext cx="3934374" cy="629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 title="IguanaTex Bitmap Display">
                <a:extLst>
                  <a:ext uri="{FF2B5EF4-FFF2-40B4-BE49-F238E27FC236}">
                    <a16:creationId xmlns:a16="http://schemas.microsoft.com/office/drawing/2014/main" id="{71AA5509-83DA-C1F4-911A-D9525D2349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875" y="4838130"/>
                <a:ext cx="3730285" cy="42179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66" name="Picture 6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Inverted pendulum is unstable and may fall over anytime.&#10;&#10;&#10;\end{document}" title="IguanaTex Bitmap Display">
            <a:extLst>
              <a:ext uri="{FF2B5EF4-FFF2-40B4-BE49-F238E27FC236}">
                <a16:creationId xmlns:a16="http://schemas.microsoft.com/office/drawing/2014/main" id="{DB25C58B-0AF9-2E5B-9D6E-495C3722B9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6" y="1467576"/>
            <a:ext cx="5909485" cy="207086"/>
          </a:xfrm>
          <a:prstGeom prst="rect">
            <a:avLst/>
          </a:prstGeom>
        </p:spPr>
      </p:pic>
      <p:pic>
        <p:nvPicPr>
          <p:cNvPr id="68" name="Picture 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Control force $u$ is applied to the cart.&#10;&#10;&#10;\end{document}" title="IguanaTex Bitmap Display">
            <a:extLst>
              <a:ext uri="{FF2B5EF4-FFF2-40B4-BE49-F238E27FC236}">
                <a16:creationId xmlns:a16="http://schemas.microsoft.com/office/drawing/2014/main" id="{C8AE0A06-6211-6E14-475E-F50189DB18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6" y="1801835"/>
            <a:ext cx="3870170" cy="204343"/>
          </a:xfrm>
          <a:prstGeom prst="rect">
            <a:avLst/>
          </a:prstGeom>
        </p:spPr>
      </p:pic>
      <p:pic>
        <p:nvPicPr>
          <p:cNvPr id="44" name="Picture 4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output:} rod angle $\theta (\text{rad})$ and cart position $x (\text{m})$&#10;&#10;&#10;\end{document}" title="IguanaTex Bitmap Display">
            <a:extLst>
              <a:ext uri="{FF2B5EF4-FFF2-40B4-BE49-F238E27FC236}">
                <a16:creationId xmlns:a16="http://schemas.microsoft.com/office/drawing/2014/main" id="{1E46768A-2616-40C6-61EF-E9C0C53261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2206495"/>
            <a:ext cx="5799771" cy="229029"/>
          </a:xfrm>
          <a:prstGeom prst="rect">
            <a:avLst/>
          </a:prstGeom>
        </p:spPr>
      </p:pic>
      <p:pic>
        <p:nvPicPr>
          <p:cNvPr id="48" name="Picture 4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input:} control force $u (\text{N})$&#10;&#10;&#10;\end{document}" title="IguanaTex Bitmap Display">
            <a:extLst>
              <a:ext uri="{FF2B5EF4-FFF2-40B4-BE49-F238E27FC236}">
                <a16:creationId xmlns:a16="http://schemas.microsoft.com/office/drawing/2014/main" id="{126BEE46-C281-A88F-E657-EBE8A8B3C13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2605139"/>
            <a:ext cx="3457372" cy="229029"/>
          </a:xfrm>
          <a:prstGeom prst="rect">
            <a:avLst/>
          </a:prstGeom>
        </p:spPr>
      </p:pic>
      <p:pic>
        <p:nvPicPr>
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table}&#10;\renewcommand\thetable{1}&#10;\caption{Inverted pendulum on cart system parameters}&#10;\begin{center}&#10;\renewcommand{\arraystretch}{1.5}&#10;\begin{tabular}{|c||cc|}&#10;\hline &#10;Description &amp; Symbol &amp; Value\\&#10;\hline&#10;Cart mass &amp; $M$ &amp; $2\,(\text{kg})$\\&#10;Pendulum mass &amp; $m$ &amp; $0.1\,(\text{kg})$\\&#10;Rod length &amp; $l$ &amp; $0.5\,(\text{m})$ \\&#10;\hline&#10;\end{tabular}&#10;\end{center}&#10;\end{table}&#10;&#10;&#10;\end{document}" title="IguanaTex Bitmap Display">
            <a:extLst>
              <a:ext uri="{FF2B5EF4-FFF2-40B4-BE49-F238E27FC236}">
                <a16:creationId xmlns:a16="http://schemas.microsoft.com/office/drawing/2014/main" id="{5188C23F-22EC-EB2F-1B2F-6E0D803E090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06" y="3785956"/>
            <a:ext cx="4889600" cy="1883428"/>
          </a:xfrm>
          <a:prstGeom prst="rect">
            <a:avLst/>
          </a:prstGeom>
        </p:spPr>
      </p:pic>
      <p:pic>
        <p:nvPicPr>
          <p:cNvPr id="55" name="Picture 5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turbance:} a nudge (impulse disturbance) $d\,(\text{N})$&#10;&#10;&#10;\end{document}" title="IguanaTex Bitmap Display">
            <a:extLst>
              <a:ext uri="{FF2B5EF4-FFF2-40B4-BE49-F238E27FC236}">
                <a16:creationId xmlns:a16="http://schemas.microsoft.com/office/drawing/2014/main" id="{0732A98F-14DB-7D52-632D-8007E2E50B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3003783"/>
            <a:ext cx="5129143" cy="229029"/>
          </a:xfrm>
          <a:prstGeom prst="rect">
            <a:avLst/>
          </a:prstGeom>
        </p:spPr>
      </p:pic>
      <p:pic>
        <p:nvPicPr>
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parameters:}&#10;&#10;&#10;\end{document}" title="IguanaTex Bitmap Display">
            <a:extLst>
              <a:ext uri="{FF2B5EF4-FFF2-40B4-BE49-F238E27FC236}">
                <a16:creationId xmlns:a16="http://schemas.microsoft.com/office/drawing/2014/main" id="{B0A686A4-99E0-206D-A50B-BEA18365A97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3407213"/>
            <a:ext cx="2234057" cy="204343"/>
          </a:xfrm>
          <a:prstGeom prst="rect">
            <a:avLst/>
          </a:prstGeom>
        </p:spPr>
      </p:pic>
      <p:pic>
        <p:nvPicPr>
          <p:cNvPr id="62" name="Picture 6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description:}&#10;&#10;&#10;\end{document}" title="IguanaTex Bitmap Display">
            <a:extLst>
              <a:ext uri="{FF2B5EF4-FFF2-40B4-BE49-F238E27FC236}">
                <a16:creationId xmlns:a16="http://schemas.microsoft.com/office/drawing/2014/main" id="{5E54DBF6-D26D-B411-1B03-B263E636D8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805049"/>
            <a:ext cx="2216228" cy="204343"/>
          </a:xfrm>
          <a:prstGeom prst="rect">
            <a:avLst/>
          </a:prstGeom>
        </p:spPr>
      </p:pic>
      <p:pic>
        <p:nvPicPr>
          <p:cNvPr id="80" name="Picture 7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Inverted pendulum is mounted on cart.&#10;&#10;&#10;\end{document}" title="IguanaTex Bitmap Display">
            <a:extLst>
              <a:ext uri="{FF2B5EF4-FFF2-40B4-BE49-F238E27FC236}">
                <a16:creationId xmlns:a16="http://schemas.microsoft.com/office/drawing/2014/main" id="{1DFB8E34-4A0C-A542-4409-27A42FC178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8" y="1138521"/>
            <a:ext cx="4042971" cy="2016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DD9695-6E84-A6AC-DAD7-BABBB1654958}"/>
              </a:ext>
            </a:extLst>
          </p:cNvPr>
          <p:cNvSpPr txBox="1"/>
          <p:nvPr/>
        </p:nvSpPr>
        <p:spPr>
          <a:xfrm>
            <a:off x="383177" y="5148866"/>
            <a:ext cx="4223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Ogata, Katsuhiko. </a:t>
            </a:r>
            <a:r>
              <a:rPr lang="en-US" sz="1400" b="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Discrete-time control systems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Prentice-Hall, Inc., 1995.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objective:}&#10;&#10;&#10;\end{document}" title="IguanaTex Bitmap Display">
            <a:extLst>
              <a:ext uri="{FF2B5EF4-FFF2-40B4-BE49-F238E27FC236}">
                <a16:creationId xmlns:a16="http://schemas.microsoft.com/office/drawing/2014/main" id="{4AF6435F-B589-BD44-4517-762146DA996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5" y="5842697"/>
            <a:ext cx="2032457" cy="204343"/>
          </a:xfrm>
          <a:prstGeom prst="rect">
            <a:avLst/>
          </a:prstGeom>
        </p:spPr>
      </p:pic>
      <p:pic>
        <p:nvPicPr>
          <p:cNvPr id="82" name="Picture 8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Control the cart to a set point while \\ maintaining the pendulum upright.&#10;&#10;&#10;\end{document}" title="IguanaTex Bitmap Display">
            <a:extLst>
              <a:ext uri="{FF2B5EF4-FFF2-40B4-BE49-F238E27FC236}">
                <a16:creationId xmlns:a16="http://schemas.microsoft.com/office/drawing/2014/main" id="{18517CFE-7210-8575-27FC-D2A6F2CB9F4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220353"/>
            <a:ext cx="3612343" cy="480001"/>
          </a:xfrm>
          <a:prstGeom prst="rect">
            <a:avLst/>
          </a:prstGeom>
        </p:spPr>
      </p:pic>
      <p:pic>
        <p:nvPicPr>
          <p:cNvPr id="84" name="Picture 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constraints:}&#10;&#10;&#10;\end{document}" title="IguanaTex Bitmap Display">
            <a:extLst>
              <a:ext uri="{FF2B5EF4-FFF2-40B4-BE49-F238E27FC236}">
                <a16:creationId xmlns:a16="http://schemas.microsoft.com/office/drawing/2014/main" id="{94073279-BD24-05A7-081F-10A34931585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7" y="5842696"/>
            <a:ext cx="2203886" cy="204343"/>
          </a:xfrm>
          <a:prstGeom prst="rect">
            <a:avLst/>
          </a:prstGeom>
        </p:spPr>
      </p:pic>
      <p:pic>
        <p:nvPicPr>
          <p:cNvPr id="94" name="Picture 9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On rod angle: $\lvert \theta \rvert \leq 15^{\circ} \approx 0.2618\, (\text{rad})$&#10;&#10;&#10;\end{document}" title="IguanaTex Bitmap Display">
            <a:extLst>
              <a:ext uri="{FF2B5EF4-FFF2-40B4-BE49-F238E27FC236}">
                <a16:creationId xmlns:a16="http://schemas.microsoft.com/office/drawing/2014/main" id="{6DA26FBC-34A5-81B1-011D-289BB0E01B4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67" y="6154736"/>
            <a:ext cx="3373104" cy="203581"/>
          </a:xfrm>
          <a:prstGeom prst="rect">
            <a:avLst/>
          </a:prstGeom>
        </p:spPr>
      </p:pic>
      <p:pic>
        <p:nvPicPr>
          <p:cNvPr id="92" name="Picture 9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On control force: $\lvert u \rvert \leq 30\, (\text{N})$&#10;&#10;&#10;\end{document}" title="IguanaTex Bitmap Display">
            <a:extLst>
              <a:ext uri="{FF2B5EF4-FFF2-40B4-BE49-F238E27FC236}">
                <a16:creationId xmlns:a16="http://schemas.microsoft.com/office/drawing/2014/main" id="{F39C5DAE-0704-B8E5-AFFE-C31BE08B232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68" y="6466013"/>
            <a:ext cx="2599009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	System Modeling – Nonlinear Dynamics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0E93FF-0EC3-78C2-A32A-CF6FD34345CA}"/>
              </a:ext>
            </a:extLst>
          </p:cNvPr>
          <p:cNvGrpSpPr/>
          <p:nvPr/>
        </p:nvGrpSpPr>
        <p:grpSpPr>
          <a:xfrm>
            <a:off x="146062" y="1263837"/>
            <a:ext cx="3934374" cy="4408704"/>
            <a:chOff x="383177" y="780378"/>
            <a:chExt cx="3934374" cy="440870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2FFEE9-F47D-5A02-731E-EFADC17CD25F}"/>
                </a:ext>
              </a:extLst>
            </p:cNvPr>
            <p:cNvGrpSpPr/>
            <p:nvPr/>
          </p:nvGrpSpPr>
          <p:grpSpPr>
            <a:xfrm>
              <a:off x="383177" y="780378"/>
              <a:ext cx="3934374" cy="3781953"/>
              <a:chOff x="383177" y="780378"/>
              <a:chExt cx="3934374" cy="378195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53869E-8C87-4671-4225-4C63BC0F9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177" y="780378"/>
                <a:ext cx="3934374" cy="37819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7E29E9-0FFD-502E-BE72-57952B744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4" y="1828800"/>
                <a:ext cx="54864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 title="IguanaTex Bitmap Display">
                <a:extLst>
                  <a:ext uri="{FF2B5EF4-FFF2-40B4-BE49-F238E27FC236}">
                    <a16:creationId xmlns:a16="http://schemas.microsoft.com/office/drawing/2014/main" id="{BAF92E21-A925-1DBB-E304-796A2B38E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34" y="1574496"/>
                <a:ext cx="121905" cy="17828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FC97AB-A966-E703-F2D9-85F2F6B5BAD5}"/>
                </a:ext>
              </a:extLst>
            </p:cNvPr>
            <p:cNvGrpSpPr/>
            <p:nvPr/>
          </p:nvGrpSpPr>
          <p:grpSpPr>
            <a:xfrm>
              <a:off x="383177" y="4559968"/>
              <a:ext cx="3934374" cy="629114"/>
              <a:chOff x="383177" y="4734468"/>
              <a:chExt cx="3934374" cy="6291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4B7429-3AAE-BCAA-6030-E3001EF5072D}"/>
                  </a:ext>
                </a:extLst>
              </p:cNvPr>
              <p:cNvSpPr/>
              <p:nvPr/>
            </p:nvSpPr>
            <p:spPr>
              <a:xfrm>
                <a:off x="383177" y="4734468"/>
                <a:ext cx="3934374" cy="629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 title="IguanaTex Bitmap Display">
                <a:extLst>
                  <a:ext uri="{FF2B5EF4-FFF2-40B4-BE49-F238E27FC236}">
                    <a16:creationId xmlns:a16="http://schemas.microsoft.com/office/drawing/2014/main" id="{71AA5509-83DA-C1F4-911A-D9525D2349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875" y="4838130"/>
                <a:ext cx="3730285" cy="42179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3DD9695-6E84-A6AC-DAD7-BABBB1654958}"/>
              </a:ext>
            </a:extLst>
          </p:cNvPr>
          <p:cNvSpPr txBox="1"/>
          <p:nvPr/>
        </p:nvSpPr>
        <p:spPr>
          <a:xfrm>
            <a:off x="146062" y="6254312"/>
            <a:ext cx="4280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Appendix A, B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</a:t>
            </a:r>
            <a:b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nonlinear dynamics and RK4, respectively.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$x$-direction equation of motion:}&#10;&#10;&#10;\end{document}" title="IguanaTex Bitmap Display">
            <a:extLst>
              <a:ext uri="{FF2B5EF4-FFF2-40B4-BE49-F238E27FC236}">
                <a16:creationId xmlns:a16="http://schemas.microsoft.com/office/drawing/2014/main" id="{20E991E8-793F-BEAD-4698-E10EFBB5F0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721856"/>
            <a:ext cx="3532798" cy="202971"/>
          </a:xfrm>
          <a:prstGeom prst="rect">
            <a:avLst/>
          </a:prstGeom>
        </p:spPr>
      </p:pic>
      <p:pic>
        <p:nvPicPr>
          <p:cNvPr id="9" name="Picture 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(M+m)\ddot{x} + m l \ddot{\theta} \cos{\theta} - m l \dot{\theta}^{2} \sin{\theta} = u + d&#10;\end{equation*}&#10;&#10;&#10;\end{document}" title="IguanaTex Bitmap Display">
            <a:extLst>
              <a:ext uri="{FF2B5EF4-FFF2-40B4-BE49-F238E27FC236}">
                <a16:creationId xmlns:a16="http://schemas.microsoft.com/office/drawing/2014/main" id="{CE8192EB-54D2-21C4-DCC6-1031C2567C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1" y="1052366"/>
            <a:ext cx="4230857" cy="270171"/>
          </a:xfrm>
          <a:prstGeom prst="rect">
            <a:avLst/>
          </a:prstGeom>
        </p:spPr>
      </p:pic>
      <p:pic>
        <p:nvPicPr>
          <p:cNvPr id="64" name="Picture 6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otational equation of motion:}&#10;&#10;&#10;\end{document}" title="IguanaTex Bitmap Display">
            <a:extLst>
              <a:ext uri="{FF2B5EF4-FFF2-40B4-BE49-F238E27FC236}">
                <a16:creationId xmlns:a16="http://schemas.microsoft.com/office/drawing/2014/main" id="{71A22BCC-AEE4-B040-D88C-A8477973ED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1514532"/>
            <a:ext cx="3506742" cy="2029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m \ddot{x} \cos{\theta} + m l \ddot{\theta} = m g \sin{\theta} + d \cos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4EF920B-4BF9-68BB-F022-7A7390DB84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1" y="1847117"/>
            <a:ext cx="3451885" cy="259200"/>
          </a:xfrm>
          <a:prstGeom prst="rect">
            <a:avLst/>
          </a:prstGeom>
        </p:spPr>
      </p:pic>
      <p:pic>
        <p:nvPicPr>
          <p:cNvPr id="67" name="Picture 6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Variable separation for simulation:} \\ (MATLAB Symbolic Math Toolbox or manual derivation)&#10;&#10;&#10;\end{document}" title="IguanaTex Bitmap Display">
            <a:extLst>
              <a:ext uri="{FF2B5EF4-FFF2-40B4-BE49-F238E27FC236}">
                <a16:creationId xmlns:a16="http://schemas.microsoft.com/office/drawing/2014/main" id="{2B2F0A5E-20CE-D2FE-2E41-AC5B0E5FDC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50" y="2404968"/>
            <a:ext cx="5772343" cy="4896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2}&#10;\ddot{x} = \frac{m l \dot{\theta}^{2} \sin{\theta} - d (\cos{\theta})^{2} - m g (\sin{\theta})\cos{\theta} + d +u}{-m (\cos{\theta})^{2} + M +m}&#10;\end{equation}&#10;&#10;&#10;\end{document}" title="IguanaTex Bitmap Display">
            <a:extLst>
              <a:ext uri="{FF2B5EF4-FFF2-40B4-BE49-F238E27FC236}">
                <a16:creationId xmlns:a16="http://schemas.microsoft.com/office/drawing/2014/main" id="{C54CE449-8A7E-D4B5-08ED-17AD292CD5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81" y="3723866"/>
            <a:ext cx="6438857" cy="580114"/>
          </a:xfrm>
          <a:prstGeom prst="rect">
            <a:avLst/>
          </a:prstGeom>
        </p:spPr>
      </p:pic>
      <p:pic>
        <p:nvPicPr>
          <p:cNvPr id="40" name="Picture 3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1}&#10;\ddot{\theta} = \frac{m^{2} g \sin{\theta} - m (\cos{\theta})u + M (\cos{\theta})d + M m g \sin{\theta} - m^{2} l \dot{\theta}^{2} (\sin{\theta}) \cos{\theta}}{m l (-m (\cos{\theta})^{2} + M + m)}&#10;\end{equation}&#10;&#10;&#10;\end{document}" title="IguanaTex Bitmap Display">
            <a:extLst>
              <a:ext uri="{FF2B5EF4-FFF2-40B4-BE49-F238E27FC236}">
                <a16:creationId xmlns:a16="http://schemas.microsoft.com/office/drawing/2014/main" id="{F10D2086-F28C-F1CA-83B1-ABB1E77FB34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81" y="3021202"/>
            <a:ext cx="7619657" cy="58011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9CA9E29-F4A7-1863-02A4-CC8CDB7BCCCB}"/>
              </a:ext>
            </a:extLst>
          </p:cNvPr>
          <p:cNvSpPr/>
          <p:nvPr/>
        </p:nvSpPr>
        <p:spPr>
          <a:xfrm>
            <a:off x="7485495" y="1019520"/>
            <a:ext cx="181189" cy="316432"/>
          </a:xfrm>
          <a:prstGeom prst="ellipse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CC55A-E33E-A7E5-6C83-FC9144D1988C}"/>
              </a:ext>
            </a:extLst>
          </p:cNvPr>
          <p:cNvSpPr/>
          <p:nvPr/>
        </p:nvSpPr>
        <p:spPr>
          <a:xfrm>
            <a:off x="6156953" y="1834338"/>
            <a:ext cx="142717" cy="316432"/>
          </a:xfrm>
          <a:prstGeom prst="ellipse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catenated-state dynamics:}&#10;&#10;&#10;\end{document}" title="IguanaTex Bitmap Display">
            <a:extLst>
              <a:ext uri="{FF2B5EF4-FFF2-40B4-BE49-F238E27FC236}">
                <a16:creationId xmlns:a16="http://schemas.microsoft.com/office/drawing/2014/main" id="{2E34BB7D-8272-394A-82D3-EA55CCC9EB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4757830"/>
            <a:ext cx="3407998" cy="204343"/>
          </a:xfrm>
          <a:prstGeom prst="rect">
            <a:avLst/>
          </a:prstGeom>
        </p:spPr>
      </p:pic>
      <p:pic>
        <p:nvPicPr>
          <p:cNvPr id="33" name="Picture 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26C47C8-918B-E1C4-75B8-754778FFED8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22" y="4724916"/>
            <a:ext cx="1556571" cy="270171"/>
          </a:xfrm>
          <a:prstGeom prst="rect">
            <a:avLst/>
          </a:prstGeom>
        </p:spPr>
      </p:pic>
      <p:pic>
        <p:nvPicPr>
          <p:cNvPr id="50" name="Picture 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\mathbf{F}(\mathbf{x},u,d) = [\mathbf{x}_{2},\;(1),\;\mathbf{x}_{4},\; (2)]^{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03BFDED-B3DA-45B3-5B38-3117EB331A6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2" y="5178674"/>
            <a:ext cx="3482055" cy="260571"/>
          </a:xfrm>
          <a:prstGeom prst="rect">
            <a:avLst/>
          </a:prstGeom>
        </p:spPr>
      </p:pic>
      <p:pic>
        <p:nvPicPr>
          <p:cNvPr id="74" name="Picture 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imulation options:}&#10;&#10;&#10;\end{document}" title="IguanaTex Bitmap Display">
            <a:extLst>
              <a:ext uri="{FF2B5EF4-FFF2-40B4-BE49-F238E27FC236}">
                <a16:creationId xmlns:a16="http://schemas.microsoft.com/office/drawing/2014/main" id="{B85F898D-0571-5FFF-A530-C5EF927E90B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5655747"/>
            <a:ext cx="2183315" cy="202971"/>
          </a:xfrm>
          <a:prstGeom prst="rect">
            <a:avLst/>
          </a:prstGeom>
        </p:spPr>
      </p:pic>
      <p:pic>
        <p:nvPicPr>
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MATLAB-ode45 function or \\ manual-coded Runge-Kutta 4th-order method.&#10;&#10;&#10;\end{document}" title="IguanaTex Bitmap Display">
            <a:extLst>
              <a:ext uri="{FF2B5EF4-FFF2-40B4-BE49-F238E27FC236}">
                <a16:creationId xmlns:a16="http://schemas.microsoft.com/office/drawing/2014/main" id="{5EEF68EC-8C1F-B3F1-F618-69E2A23500C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2" y="6033179"/>
            <a:ext cx="4625829" cy="4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B1474B7-8F7E-5D70-6120-DB99CF77D455}"/>
              </a:ext>
            </a:extLst>
          </p:cNvPr>
          <p:cNvSpPr/>
          <p:nvPr/>
        </p:nvSpPr>
        <p:spPr>
          <a:xfrm>
            <a:off x="383177" y="3823136"/>
            <a:ext cx="9712035" cy="2812792"/>
          </a:xfrm>
          <a:prstGeom prst="roundRect">
            <a:avLst/>
          </a:prstGeom>
          <a:solidFill>
            <a:srgbClr val="CECE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995315F-9C4D-90F3-1E04-F5D3D1FCEE57}"/>
              </a:ext>
            </a:extLst>
          </p:cNvPr>
          <p:cNvSpPr/>
          <p:nvPr/>
        </p:nvSpPr>
        <p:spPr>
          <a:xfrm>
            <a:off x="10095212" y="879972"/>
            <a:ext cx="1698171" cy="165421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CA9E29-F4A7-1863-02A4-CC8CDB7BCCCB}"/>
              </a:ext>
            </a:extLst>
          </p:cNvPr>
          <p:cNvSpPr/>
          <p:nvPr/>
        </p:nvSpPr>
        <p:spPr>
          <a:xfrm>
            <a:off x="3743278" y="1068544"/>
            <a:ext cx="478979" cy="316432"/>
          </a:xfrm>
          <a:prstGeom prst="ellipse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CC55A-E33E-A7E5-6C83-FC9144D1988C}"/>
              </a:ext>
            </a:extLst>
          </p:cNvPr>
          <p:cNvSpPr/>
          <p:nvPr/>
        </p:nvSpPr>
        <p:spPr>
          <a:xfrm>
            <a:off x="2754370" y="1068544"/>
            <a:ext cx="478979" cy="316432"/>
          </a:xfrm>
          <a:prstGeom prst="ellipse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8C5E4EB-C1A8-3E3D-121B-BE884D866B9A}"/>
              </a:ext>
            </a:extLst>
          </p:cNvPr>
          <p:cNvSpPr/>
          <p:nvPr/>
        </p:nvSpPr>
        <p:spPr>
          <a:xfrm>
            <a:off x="7638446" y="1062851"/>
            <a:ext cx="828754" cy="316432"/>
          </a:xfrm>
          <a:prstGeom prst="ellipse">
            <a:avLst/>
          </a:prstGeom>
          <a:solidFill>
            <a:srgbClr val="10C3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	System Modeling – Linearization</a:t>
            </a:r>
          </a:p>
        </p:txBody>
      </p:sp>
      <p:pic>
        <p:nvPicPr>
          <p:cNvPr id="10" name="Picture 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onlinear Dynamics:}&#10;&#10;&#10;\end{document}" title="IguanaTex Bitmap Display">
            <a:extLst>
              <a:ext uri="{FF2B5EF4-FFF2-40B4-BE49-F238E27FC236}">
                <a16:creationId xmlns:a16="http://schemas.microsoft.com/office/drawing/2014/main" id="{B8E54831-AEE5-E93D-E10C-BA36CA10A2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" y="778488"/>
            <a:ext cx="2383543" cy="202971"/>
          </a:xfrm>
          <a:prstGeom prst="rect">
            <a:avLst/>
          </a:prstGeom>
        </p:spPr>
      </p:pic>
      <p:pic>
        <p:nvPicPr>
          <p:cNvPr id="42" name="Picture 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2}&#10;\ddot{x} = \frac{m l \dot{\theta}^{2} \sin{\theta} - d (\cos{\theta})^{2} - m g (\sin{\theta})\cos{\theta} + d +u}{-m (\cos{\theta})^{2} + M +m}&#10;\end{equation}&#10;&#10;&#10;\end{document}" title="IguanaTex Bitmap Display">
            <a:extLst>
              <a:ext uri="{FF2B5EF4-FFF2-40B4-BE49-F238E27FC236}">
                <a16:creationId xmlns:a16="http://schemas.microsoft.com/office/drawing/2014/main" id="{C54CE449-8A7E-D4B5-08ED-17AD292CD5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03" y="1797583"/>
            <a:ext cx="6438857" cy="580114"/>
          </a:xfrm>
          <a:prstGeom prst="rect">
            <a:avLst/>
          </a:prstGeom>
        </p:spPr>
      </p:pic>
      <p:pic>
        <p:nvPicPr>
          <p:cNvPr id="40" name="Picture 3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1}&#10;\ddot{\theta} = \frac{m^{2} g \sin{\theta} - m (\cos{\theta})u + M (\cos{\theta})d + M m g \sin{\theta} - m^{2} l \dot{\theta}^{2} (\sin{\theta}) \cos{\theta}}{m l (-m (\cos{\theta})^{2} + M + m)}&#10;\end{equation}&#10;&#10;&#10;\end{document}" title="IguanaTex Bitmap Display">
            <a:extLst>
              <a:ext uri="{FF2B5EF4-FFF2-40B4-BE49-F238E27FC236}">
                <a16:creationId xmlns:a16="http://schemas.microsoft.com/office/drawing/2014/main" id="{F10D2086-F28C-F1CA-83B1-ABB1E77FB3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03" y="1094919"/>
            <a:ext cx="7619657" cy="580114"/>
          </a:xfrm>
          <a:prstGeom prst="rect">
            <a:avLst/>
          </a:prstGeom>
        </p:spPr>
      </p:pic>
      <p:pic>
        <p:nvPicPr>
          <p:cNvPr id="78" name="Picture 7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inuous-time \\ State-space representation:}&#10;&#10;&#10;\end{document}" title="IguanaTex Bitmap Display">
            <a:extLst>
              <a:ext uri="{FF2B5EF4-FFF2-40B4-BE49-F238E27FC236}">
                <a16:creationId xmlns:a16="http://schemas.microsoft.com/office/drawing/2014/main" id="{4CAC5C99-7A4A-3C21-3EEB-0B487BE40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0" y="4049538"/>
            <a:ext cx="3066514" cy="475885"/>
          </a:xfrm>
          <a:prstGeom prst="rect">
            <a:avLst/>
          </a:prstGeom>
        </p:spPr>
      </p:pic>
      <p:pic>
        <p:nvPicPr>
          <p:cNvPr id="51" name="Picture 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A \mathbf{x} +&#10;B_{u} u + B_{d} d &#10;\end{equation*}&#10;&#10;&#10;\end{document}" title="IguanaTex Bitmap Display">
            <a:extLst>
              <a:ext uri="{FF2B5EF4-FFF2-40B4-BE49-F238E27FC236}">
                <a16:creationId xmlns:a16="http://schemas.microsoft.com/office/drawing/2014/main" id="{EFB93FD6-BAB5-F9F5-D318-39DBDBEEA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29" y="4325677"/>
            <a:ext cx="2122971" cy="198857"/>
          </a:xfrm>
          <a:prstGeom prst="rect">
            <a:avLst/>
          </a:prstGeom>
        </p:spPr>
      </p:pic>
      <p:pic>
        <p:nvPicPr>
          <p:cNvPr id="73" name="Picture 7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mall-angle \\ assumption:}&#10;&#10;&#10;\end{document}" title="IguanaTex Bitmap Display">
            <a:extLst>
              <a:ext uri="{FF2B5EF4-FFF2-40B4-BE49-F238E27FC236}">
                <a16:creationId xmlns:a16="http://schemas.microsoft.com/office/drawing/2014/main" id="{5777C428-1CC2-57EB-BA00-065D8CE8E9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84" y="956273"/>
            <a:ext cx="1192229" cy="423010"/>
          </a:xfrm>
          <a:prstGeom prst="rect">
            <a:avLst/>
          </a:prstGeom>
        </p:spPr>
      </p:pic>
      <p:pic>
        <p:nvPicPr>
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sin{\theta} &amp;\approx \theta \\&#10;\cos{\theta} &amp;\approx 1 \\&#10;\dot{\theta}^{2} \theta &amp;\approx 0&#10;\end{align*}&#10;&#10;&#10;\end{document}" title="IguanaTex Bitmap Display">
            <a:extLst>
              <a:ext uri="{FF2B5EF4-FFF2-40B4-BE49-F238E27FC236}">
                <a16:creationId xmlns:a16="http://schemas.microsoft.com/office/drawing/2014/main" id="{AA1E4BBF-E48E-D7E3-65C4-E7F2AB9D6CA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428" y="1584097"/>
            <a:ext cx="763124" cy="7936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Linearized Dynamics:}&#10;&#10;&#10;\end{document}" title="IguanaTex Bitmap Display">
            <a:extLst>
              <a:ext uri="{FF2B5EF4-FFF2-40B4-BE49-F238E27FC236}">
                <a16:creationId xmlns:a16="http://schemas.microsoft.com/office/drawing/2014/main" id="{E778523B-0C7F-876F-CF90-E129AFE52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" y="3111767"/>
            <a:ext cx="2441143" cy="202971"/>
          </a:xfrm>
          <a:prstGeom prst="rect">
            <a:avLst/>
          </a:prstGeom>
        </p:spPr>
      </p:pic>
      <p:pic>
        <p:nvPicPr>
          <p:cNvPr id="31" name="Picture 3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dot{x} = \frac{-m g \theta + u}{M}&#10;\end{equation*}&#10;&#10;&#10;\end{document}" title="IguanaTex Bitmap Display">
            <a:extLst>
              <a:ext uri="{FF2B5EF4-FFF2-40B4-BE49-F238E27FC236}">
                <a16:creationId xmlns:a16="http://schemas.microsoft.com/office/drawing/2014/main" id="{C44DEE47-82DA-8AC3-1A43-7E669379869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89" y="2988928"/>
            <a:ext cx="1472914" cy="4704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dot{\theta} = \frac{(M+m) m g \theta - m u + M d}{M m l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B43D2EC-FAD7-5913-8792-5485B1D76C7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29" y="2976707"/>
            <a:ext cx="3017143" cy="484114"/>
          </a:xfrm>
          <a:prstGeom prst="rect">
            <a:avLst/>
          </a:prstGeom>
        </p:spPr>
      </p:pic>
      <p:pic>
        <p:nvPicPr>
          <p:cNvPr id="35" name="Picture 3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92D3209-4044-95F0-7FD5-0C225141BFE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89" y="4290019"/>
            <a:ext cx="1556571" cy="270171"/>
          </a:xfrm>
          <a:prstGeom prst="rect">
            <a:avLst/>
          </a:prstGeom>
        </p:spPr>
      </p:pic>
      <p:pic>
        <p:nvPicPr>
          <p:cNvPr id="53" name="Picture 5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A =&#10;\begin{bmatrix} 0 &amp; 1 &amp; 0 &amp; 0 \\ \frac{(M+m)g}{M l} &amp; 0 &amp; 0 &amp; 0 \\&#10;0 &amp; 0 &amp; 0 &amp; 1 \\&#10;\frac{-m g}{M} &amp; 0 &amp; 0 &amp; 0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9A83FCF-BC92-9AE9-8196-1EC4E1A0E90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29" y="5026121"/>
            <a:ext cx="2227200" cy="989867"/>
          </a:xfrm>
          <a:prstGeom prst="rect">
            <a:avLst/>
          </a:prstGeom>
        </p:spPr>
      </p:pic>
      <p:pic>
        <p:nvPicPr>
          <p:cNvPr id="55" name="Picture 5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B_{u} = \begin{bmatrix} 0 \\ \frac{-1}{M l} \\ 0 \\ \frac{1}{M} \end{bmatrix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5CB5FD7A-18C5-854C-4186-B84F24BD3C7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6" y="5035263"/>
            <a:ext cx="995962" cy="971581"/>
          </a:xfrm>
          <a:prstGeom prst="rect">
            <a:avLst/>
          </a:prstGeom>
        </p:spPr>
      </p:pic>
      <p:pic>
        <p:nvPicPr>
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B_{d} = \begin{bmatrix} 0 \\ \frac{1}{m l} \\ 0 \\ 0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13AE6F7-4DB1-E8DD-C6F7-0299BB5A3AF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25" y="5032927"/>
            <a:ext cx="958171" cy="971581"/>
          </a:xfrm>
          <a:prstGeom prst="rect">
            <a:avLst/>
          </a:prstGeom>
        </p:spPr>
      </p:pic>
      <p:pic>
        <p:nvPicPr>
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 = C \mathbf{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A3E84CD-AE19-8E46-3604-AD680A60AA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29" y="4605993"/>
            <a:ext cx="730971" cy="207086"/>
          </a:xfrm>
          <a:prstGeom prst="rect">
            <a:avLst/>
          </a:prstGeom>
        </p:spPr>
      </p:pic>
      <p:pic>
        <p:nvPicPr>
          <p:cNvPr id="63" name="Picture 6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 = \begin{bmatrix} 0 &amp; 0 &amp; 1 &amp; 0 \end{bmatrix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EFDAA0A8-F203-DF77-B6B6-2C81A3C1A2C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29" y="6164210"/>
            <a:ext cx="1559162" cy="2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37541DEC-6FEB-B519-CF41-C1813AC43522}"/>
              </a:ext>
            </a:extLst>
          </p:cNvPr>
          <p:cNvSpPr/>
          <p:nvPr/>
        </p:nvSpPr>
        <p:spPr>
          <a:xfrm>
            <a:off x="6909255" y="2730488"/>
            <a:ext cx="493031" cy="316432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DB5CCF-9046-07AF-BF08-470A527D6F01}"/>
              </a:ext>
            </a:extLst>
          </p:cNvPr>
          <p:cNvSpPr/>
          <p:nvPr/>
        </p:nvSpPr>
        <p:spPr>
          <a:xfrm>
            <a:off x="9744133" y="2720397"/>
            <a:ext cx="493031" cy="316432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5E9B02-FF69-CDE5-F294-FE52CFAF612C}"/>
              </a:ext>
            </a:extLst>
          </p:cNvPr>
          <p:cNvSpPr/>
          <p:nvPr/>
        </p:nvSpPr>
        <p:spPr>
          <a:xfrm>
            <a:off x="5547772" y="4010505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9A51D2-47A0-51FC-AAA5-EFDE18C08197}"/>
              </a:ext>
            </a:extLst>
          </p:cNvPr>
          <p:cNvSpPr/>
          <p:nvPr/>
        </p:nvSpPr>
        <p:spPr>
          <a:xfrm>
            <a:off x="9289869" y="3972105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AA87BCC-CD13-7656-40D5-664E0DE1B1E3}"/>
              </a:ext>
            </a:extLst>
          </p:cNvPr>
          <p:cNvSpPr/>
          <p:nvPr/>
        </p:nvSpPr>
        <p:spPr>
          <a:xfrm>
            <a:off x="6118610" y="3140316"/>
            <a:ext cx="351359" cy="31643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07B693C-0152-C7B6-E2C4-AF0A8E1F1234}"/>
              </a:ext>
            </a:extLst>
          </p:cNvPr>
          <p:cNvSpPr/>
          <p:nvPr/>
        </p:nvSpPr>
        <p:spPr>
          <a:xfrm>
            <a:off x="1910519" y="3769061"/>
            <a:ext cx="2505538" cy="131886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	System Modeling – Discretization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DD9695-6E84-A6AC-DAD7-BABBB1654958}"/>
              </a:ext>
            </a:extLst>
          </p:cNvPr>
          <p:cNvSpPr txBox="1"/>
          <p:nvPr/>
        </p:nvSpPr>
        <p:spPr>
          <a:xfrm>
            <a:off x="383177" y="6456595"/>
            <a:ext cx="506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the deriv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ation of the discretization problem.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inuous-time \\ State-space representation:}&#10;&#10;&#10;\end{document}" title="IguanaTex Bitmap Display">
            <a:extLst>
              <a:ext uri="{FF2B5EF4-FFF2-40B4-BE49-F238E27FC236}">
                <a16:creationId xmlns:a16="http://schemas.microsoft.com/office/drawing/2014/main" id="{3D953B5B-ACF6-EA04-E19D-FBAA3A1996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1" y="737747"/>
            <a:ext cx="3066514" cy="475885"/>
          </a:xfrm>
          <a:prstGeom prst="rect">
            <a:avLst/>
          </a:prstGeom>
        </p:spPr>
      </p:pic>
      <p:pic>
        <p:nvPicPr>
          <p:cNvPr id="51" name="Picture 5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A \mathbf{x} +&#10;B_{u} u + B_{d} d &#10;\end{equation*}&#10;&#10;&#10;\end{document}" title="IguanaTex Bitmap Display">
            <a:extLst>
              <a:ext uri="{FF2B5EF4-FFF2-40B4-BE49-F238E27FC236}">
                <a16:creationId xmlns:a16="http://schemas.microsoft.com/office/drawing/2014/main" id="{EFB93FD6-BAB5-F9F5-D318-39DBDBEEA5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737746"/>
            <a:ext cx="2122971" cy="198857"/>
          </a:xfrm>
          <a:prstGeom prst="rect">
            <a:avLst/>
          </a:prstGeom>
        </p:spPr>
      </p:pic>
      <p:pic>
        <p:nvPicPr>
          <p:cNvPr id="60" name="Picture 5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 = C \mathbf{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A3E84CD-AE19-8E46-3604-AD680A60AA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1018062"/>
            <a:ext cx="730971" cy="207086"/>
          </a:xfrm>
          <a:prstGeom prst="rect">
            <a:avLst/>
          </a:prstGeom>
        </p:spPr>
      </p:pic>
      <p:pic>
        <p:nvPicPr>
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ization problem solution:}&#10;&#10;&#10;\end{document}" title="IguanaTex Bitmap Display">
            <a:extLst>
              <a:ext uri="{FF2B5EF4-FFF2-40B4-BE49-F238E27FC236}">
                <a16:creationId xmlns:a16="http://schemas.microsoft.com/office/drawing/2014/main" id="{6866557E-B200-6C33-C148-3B3EBBCB2F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1" y="1785755"/>
            <a:ext cx="3653486" cy="201599"/>
          </a:xfrm>
          <a:prstGeom prst="rect">
            <a:avLst/>
          </a:prstGeom>
        </p:spPr>
      </p:pic>
      <p:pic>
        <p:nvPicPr>
          <p:cNvPr id="8" name="Picture 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+1] = e^{A T} \mathbf{x}[k] + \left( \int_{0}^{T} e^{A v} dv \right) \left( B_{u} u[k] + B_{d} d[k] \righ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4548F783-2E79-5873-1A48-11CC09390B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1543138"/>
            <a:ext cx="5288228" cy="682971"/>
          </a:xfrm>
          <a:prstGeom prst="rect">
            <a:avLst/>
          </a:prstGeom>
        </p:spPr>
      </p:pic>
      <p:pic>
        <p:nvPicPr>
          <p:cNvPr id="44" name="Picture 4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nonsingular:&#10;&#10;&#10;\end{document}" title="IguanaTex Bitmap Display">
            <a:extLst>
              <a:ext uri="{FF2B5EF4-FFF2-40B4-BE49-F238E27FC236}">
                <a16:creationId xmlns:a16="http://schemas.microsoft.com/office/drawing/2014/main" id="{02225FD4-2A3E-0856-FA78-E2851F7656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14" y="2794400"/>
            <a:ext cx="1893942" cy="20982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61B64A-3150-CFA2-DBCC-07FCE1D2670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2797320"/>
            <a:ext cx="836571" cy="2112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A^{-1} \left( e^{A T} - I \right) B_{u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1A27FB1-FE4C-7808-6F14-78EDE95D70C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2" y="2758920"/>
            <a:ext cx="2342400" cy="2880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A^{-1} \left( e^{A T} - I \right) B_{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7BEEF5B-A0DE-B61B-217F-89A36D825CC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19" y="2758920"/>
            <a:ext cx="2321828" cy="2880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\\ State-space representation:}&#10;&#10;&#10;\end{document}" title="IguanaTex Bitmap Display">
            <a:extLst>
              <a:ext uri="{FF2B5EF4-FFF2-40B4-BE49-F238E27FC236}">
                <a16:creationId xmlns:a16="http://schemas.microsoft.com/office/drawing/2014/main" id="{D658C324-42C3-86B7-1C85-281C6FA5194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1" y="5698329"/>
            <a:ext cx="3072000" cy="474513"/>
          </a:xfrm>
          <a:prstGeom prst="rect">
            <a:avLst/>
          </a:prstGeom>
        </p:spPr>
      </p:pic>
      <p:pic>
        <p:nvPicPr>
          <p:cNvPr id="41" name="Picture 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singular:&#10;&#10;&#10;\end{document}" title="IguanaTex Bitmap Display">
            <a:extLst>
              <a:ext uri="{FF2B5EF4-FFF2-40B4-BE49-F238E27FC236}">
                <a16:creationId xmlns:a16="http://schemas.microsoft.com/office/drawing/2014/main" id="{AC91C0FA-73C8-5E9B-5A2A-92E7E1FAF4A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57" y="3458853"/>
            <a:ext cx="1526400" cy="209829"/>
          </a:xfrm>
          <a:prstGeom prst="rect">
            <a:avLst/>
          </a:prstGeom>
        </p:spPr>
      </p:pic>
      <p:pic>
        <p:nvPicPr>
          <p:cNvPr id="50" name="Picture 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\\ $u,\,d$ remains constant during timestep $T$.&#10;&#10;&#10;\end{document}" title="IguanaTex Bitmap Display">
            <a:extLst>
              <a:ext uri="{FF2B5EF4-FFF2-40B4-BE49-F238E27FC236}">
                <a16:creationId xmlns:a16="http://schemas.microsoft.com/office/drawing/2014/main" id="{FC4BC86A-56B8-3AAA-DD84-B026E5B7251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1" y="2071942"/>
            <a:ext cx="3627885" cy="429104"/>
          </a:xfrm>
          <a:prstGeom prst="rect">
            <a:avLst/>
          </a:prstGeom>
        </p:spPr>
      </p:pic>
      <p:pic>
        <p:nvPicPr>
          <p:cNvPr id="64" name="Picture 6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 = \sum_{h = 0}^{\infty} \frac{1}{h!} \left( A T \right)^{h} \qquad \text{(Taylor expansion)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10DABD0-5B34-60C9-D8B6-DD47C676C6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3272506"/>
            <a:ext cx="4793140" cy="632229"/>
          </a:xfrm>
          <a:prstGeom prst="rect">
            <a:avLst/>
          </a:prstGeom>
        </p:spPr>
      </p:pic>
      <p:pic>
        <p:nvPicPr>
          <p:cNvPr id="57" name="Picture 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\sum_{h=0}^{\infty} \frac{1}{(h+1)!} A^{h} T^{h+1} B_{u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F5C9EA-59A0-4069-CEA0-E3046690C3F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4153616"/>
            <a:ext cx="2855314" cy="632229"/>
          </a:xfrm>
          <a:prstGeom prst="rect">
            <a:avLst/>
          </a:prstGeom>
        </p:spPr>
      </p:pic>
      <p:pic>
        <p:nvPicPr>
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\sum_{h=0}^{\infty} \frac{1}{(h+1)!} A^{h} T^{h+1} B_{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EBD8BA5-9F69-2D47-5DB9-F2149DAAD51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04" y="4113819"/>
            <a:ext cx="2834743" cy="632229"/>
          </a:xfrm>
          <a:prstGeom prst="rect">
            <a:avLst/>
          </a:prstGeom>
        </p:spPr>
      </p:pic>
      <p:pic>
        <p:nvPicPr>
          <p:cNvPr id="88" name="Picture 8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In practice: replace $\infty$ by a large number&#10;&#10;&#10;\end{document}" title="IguanaTex Bitmap Display">
            <a:extLst>
              <a:ext uri="{FF2B5EF4-FFF2-40B4-BE49-F238E27FC236}">
                <a16:creationId xmlns:a16="http://schemas.microsoft.com/office/drawing/2014/main" id="{889E0A77-2539-F4C5-3361-9131954DF1E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04" y="4917144"/>
            <a:ext cx="3819276" cy="193829"/>
          </a:xfrm>
          <a:prstGeom prst="rect">
            <a:avLst/>
          </a:prstGeom>
        </p:spPr>
      </p:pic>
      <p:pic>
        <p:nvPicPr>
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y[k] &amp;= C \mathbf{x}[k] &#10;\end{align*}&#10;&#10;&#10;\end{document}" title="IguanaTex Bitmap Display">
            <a:extLst>
              <a:ext uri="{FF2B5EF4-FFF2-40B4-BE49-F238E27FC236}">
                <a16:creationId xmlns:a16="http://schemas.microsoft.com/office/drawing/2014/main" id="{93303B47-DB53-8065-C813-ECAE9FDB1D6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4" y="5639120"/>
            <a:ext cx="2568687" cy="591086"/>
          </a:xfrm>
          <a:prstGeom prst="rect">
            <a:avLst/>
          </a:prstGeom>
        </p:spPr>
      </p:pic>
      <p:pic>
        <p:nvPicPr>
          <p:cNvPr id="86" name="Picture 8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Disturbance matrix $\bar{B}_{d}$ can be utilized \\ given disturbance estimation is available.&#10;&#10;&#10;\end{document}" title="IguanaTex Bitmap Display">
            <a:extLst>
              <a:ext uri="{FF2B5EF4-FFF2-40B4-BE49-F238E27FC236}">
                <a16:creationId xmlns:a16="http://schemas.microsoft.com/office/drawing/2014/main" id="{4F38A0BF-77DC-D0C9-CB6A-C18FAAED37D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23" y="5720885"/>
            <a:ext cx="3613257" cy="454705"/>
          </a:xfrm>
          <a:prstGeom prst="rect">
            <a:avLst/>
          </a:prstGeom>
        </p:spPr>
      </p:pic>
      <p:pic>
        <p:nvPicPr>
          <p:cNvPr id="92" name="Picture 9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MATLAB-c2d function can do the same task.&#10;&#10;&#10;\end{document}" title="IguanaTex Bitmap Display">
            <a:extLst>
              <a:ext uri="{FF2B5EF4-FFF2-40B4-BE49-F238E27FC236}">
                <a16:creationId xmlns:a16="http://schemas.microsoft.com/office/drawing/2014/main" id="{BCC755FC-5A3B-2925-2BED-56EF240D542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00" y="6456596"/>
            <a:ext cx="4291047" cy="154819"/>
          </a:xfrm>
          <a:prstGeom prst="rect">
            <a:avLst/>
          </a:prstGeom>
        </p:spPr>
      </p:pic>
      <p:pic>
        <p:nvPicPr>
          <p:cNvPr id="89" name="Picture 8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A =&#10;\begin{bmatrix} 0 &amp; 1 &amp; 0 &amp; 0 \\ \frac{(M+m)g}{M l} &amp; 0 &amp; 0 &amp; 0 \\&#10;0 &amp; 0 &amp; 0 &amp; 1 \\&#10;\frac{-m g}{M} &amp; 0 &amp; 0 &amp; 0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3F99AAF-4FCE-CBB3-FDC8-5049FFD1328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97" y="3927277"/>
            <a:ext cx="2227200" cy="9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E22E106-A5BF-F646-0141-70FFEDD14680}"/>
              </a:ext>
            </a:extLst>
          </p:cNvPr>
          <p:cNvSpPr/>
          <p:nvPr/>
        </p:nvSpPr>
        <p:spPr>
          <a:xfrm>
            <a:off x="8726709" y="3737349"/>
            <a:ext cx="1079144" cy="62289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D498F348-408F-41B8-1E33-E8412E4F074F}"/>
              </a:ext>
            </a:extLst>
          </p:cNvPr>
          <p:cNvSpPr/>
          <p:nvPr/>
        </p:nvSpPr>
        <p:spPr>
          <a:xfrm>
            <a:off x="10354490" y="3732534"/>
            <a:ext cx="844374" cy="62289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5CBA23F-C0B0-8078-1AC5-944F035A3613}"/>
              </a:ext>
            </a:extLst>
          </p:cNvPr>
          <p:cNvSpPr/>
          <p:nvPr/>
        </p:nvSpPr>
        <p:spPr>
          <a:xfrm>
            <a:off x="7510943" y="4423513"/>
            <a:ext cx="1079144" cy="37980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653DB81E-2A8A-1987-806C-993AF8374903}"/>
              </a:ext>
            </a:extLst>
          </p:cNvPr>
          <p:cNvSpPr/>
          <p:nvPr/>
        </p:nvSpPr>
        <p:spPr>
          <a:xfrm>
            <a:off x="10435330" y="5702520"/>
            <a:ext cx="466744" cy="27177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	Control Design – LQR-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(integral) Formulation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DD9695-6E84-A6AC-DAD7-BABBB1654958}"/>
              </a:ext>
            </a:extLst>
          </p:cNvPr>
          <p:cNvSpPr txBox="1"/>
          <p:nvPr/>
        </p:nvSpPr>
        <p:spPr>
          <a:xfrm>
            <a:off x="383177" y="6483773"/>
            <a:ext cx="4889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derivation can be found in the textbook &amp; Appendix D.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C96BAC1-8C3D-4B9E-F9D8-2ECE6DDCB380}"/>
              </a:ext>
            </a:extLst>
          </p:cNvPr>
          <p:cNvGrpSpPr/>
          <p:nvPr/>
        </p:nvGrpSpPr>
        <p:grpSpPr>
          <a:xfrm>
            <a:off x="977139" y="654059"/>
            <a:ext cx="8146895" cy="2656836"/>
            <a:chOff x="2022552" y="1568448"/>
            <a:chExt cx="8146895" cy="265683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6A3F469-6D9C-51AD-98FC-9FE5ECB0742C}"/>
                </a:ext>
              </a:extLst>
            </p:cNvPr>
            <p:cNvGrpSpPr/>
            <p:nvPr/>
          </p:nvGrpSpPr>
          <p:grpSpPr>
            <a:xfrm>
              <a:off x="2022552" y="1568448"/>
              <a:ext cx="8146895" cy="2103005"/>
              <a:chOff x="895105" y="2116184"/>
              <a:chExt cx="8146895" cy="2103005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BAC3A90-E0A3-DF0C-BBCB-7335BBAAC8DA}"/>
                  </a:ext>
                </a:extLst>
              </p:cNvPr>
              <p:cNvSpPr/>
              <p:nvPr/>
            </p:nvSpPr>
            <p:spPr>
              <a:xfrm>
                <a:off x="1800094" y="2116185"/>
                <a:ext cx="2337918" cy="1417630"/>
              </a:xfrm>
              <a:prstGeom prst="rect">
                <a:avLst/>
              </a:prstGeom>
              <a:solidFill>
                <a:srgbClr val="4010CF">
                  <a:alpha val="20000"/>
                </a:srgb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CA92B00-D143-FDE9-717E-B897372EC422}"/>
                  </a:ext>
                </a:extLst>
              </p:cNvPr>
              <p:cNvSpPr/>
              <p:nvPr/>
            </p:nvSpPr>
            <p:spPr>
              <a:xfrm>
                <a:off x="4371163" y="2116184"/>
                <a:ext cx="3993645" cy="1801765"/>
              </a:xfrm>
              <a:prstGeom prst="rect">
                <a:avLst/>
              </a:prstGeom>
              <a:solidFill>
                <a:srgbClr val="10C334">
                  <a:alpha val="20000"/>
                </a:srgb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43EB53C-5237-5954-CCE2-66CDCE1DD6E7}"/>
                  </a:ext>
                </a:extLst>
              </p:cNvPr>
              <p:cNvGrpSpPr/>
              <p:nvPr/>
            </p:nvGrpSpPr>
            <p:grpSpPr>
              <a:xfrm>
                <a:off x="1375954" y="2368731"/>
                <a:ext cx="307777" cy="307777"/>
                <a:chOff x="1375954" y="2368731"/>
                <a:chExt cx="307777" cy="307777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494A2860-1ED3-AD2D-0177-D87CB402788B}"/>
                    </a:ext>
                  </a:extLst>
                </p:cNvPr>
                <p:cNvSpPr/>
                <p:nvPr/>
              </p:nvSpPr>
              <p:spPr>
                <a:xfrm>
                  <a:off x="1375954" y="2368731"/>
                  <a:ext cx="307777" cy="30777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7386AB8C-E1C2-8BBE-91AC-718DE1417962}"/>
                    </a:ext>
                  </a:extLst>
                </p:cNvPr>
                <p:cNvCxnSpPr>
                  <a:cxnSpLocks/>
                  <a:stCxn id="2" idx="7"/>
                  <a:endCxn id="2" idx="3"/>
                </p:cNvCxnSpPr>
                <p:nvPr/>
              </p:nvCxnSpPr>
              <p:spPr>
                <a:xfrm flipH="1"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36A665B2-1B2D-64B2-4A6F-BC1D7CE3E482}"/>
                    </a:ext>
                  </a:extLst>
                </p:cNvPr>
                <p:cNvCxnSpPr>
                  <a:cxnSpLocks/>
                  <a:stCxn id="2" idx="1"/>
                  <a:endCxn id="2" idx="5"/>
                </p:cNvCxnSpPr>
                <p:nvPr/>
              </p:nvCxnSpPr>
              <p:spPr>
                <a:xfrm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F15CA239-7F9B-B41B-283D-3D7025B235E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00" y="2474889"/>
                  <a:ext cx="84571" cy="8457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54EF016D-1466-FFB6-290B-8233D78A0B3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0604" y="2603005"/>
                  <a:ext cx="78476" cy="5333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85325D7-19C7-7911-38BE-315FA66053C7}"/>
                  </a:ext>
                </a:extLst>
              </p:cNvPr>
              <p:cNvGrpSpPr/>
              <p:nvPr/>
            </p:nvGrpSpPr>
            <p:grpSpPr>
              <a:xfrm>
                <a:off x="4616152" y="2373857"/>
                <a:ext cx="307777" cy="307777"/>
                <a:chOff x="1375954" y="2368731"/>
                <a:chExt cx="307777" cy="307777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9259451-6C7C-B20E-6BB2-C92A0390C4E2}"/>
                    </a:ext>
                  </a:extLst>
                </p:cNvPr>
                <p:cNvSpPr/>
                <p:nvPr/>
              </p:nvSpPr>
              <p:spPr>
                <a:xfrm>
                  <a:off x="1375954" y="2368731"/>
                  <a:ext cx="307777" cy="30777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F0B0A74-BDEF-E2DD-EAF2-3C63DB0D0138}"/>
                    </a:ext>
                  </a:extLst>
                </p:cNvPr>
                <p:cNvCxnSpPr>
                  <a:cxnSpLocks/>
                  <a:stCxn id="28" idx="7"/>
                  <a:endCxn id="28" idx="3"/>
                </p:cNvCxnSpPr>
                <p:nvPr/>
              </p:nvCxnSpPr>
              <p:spPr>
                <a:xfrm flipH="1"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B83C95B-7E9D-E65E-0A79-6E8BB7E10F9C}"/>
                    </a:ext>
                  </a:extLst>
                </p:cNvPr>
                <p:cNvCxnSpPr>
                  <a:cxnSpLocks/>
                  <a:stCxn id="28" idx="1"/>
                  <a:endCxn id="28" idx="5"/>
                </p:cNvCxnSpPr>
                <p:nvPr/>
              </p:nvCxnSpPr>
              <p:spPr>
                <a:xfrm>
                  <a:off x="1421027" y="2413804"/>
                  <a:ext cx="217631" cy="2176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" name="Picture 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04AFA6C1-CB24-4937-08BF-34650A09234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4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00" y="2474889"/>
                  <a:ext cx="84571" cy="84571"/>
                </a:xfrm>
                <a:prstGeom prst="rect">
                  <a:avLst/>
                </a:prstGeom>
              </p:spPr>
            </p:pic>
            <p:pic>
              <p:nvPicPr>
                <p:cNvPr id="34" name="Picture 3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B9801A33-31B9-B793-0B60-FC6B00C1C9B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0604" y="2603005"/>
                  <a:ext cx="78476" cy="5333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9B559C7-2C0C-6ABA-CE79-F58E14DF9C7F}"/>
                  </a:ext>
                </a:extLst>
              </p:cNvPr>
              <p:cNvGrpSpPr/>
              <p:nvPr/>
            </p:nvGrpSpPr>
            <p:grpSpPr>
              <a:xfrm>
                <a:off x="2068310" y="2373856"/>
                <a:ext cx="307777" cy="307777"/>
                <a:chOff x="2216235" y="2373856"/>
                <a:chExt cx="307777" cy="307777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93709C7-4AC2-B823-DAF3-F6299EF37B8F}"/>
                    </a:ext>
                  </a:extLst>
                </p:cNvPr>
                <p:cNvGrpSpPr/>
                <p:nvPr/>
              </p:nvGrpSpPr>
              <p:grpSpPr>
                <a:xfrm>
                  <a:off x="2216235" y="2373856"/>
                  <a:ext cx="307777" cy="307777"/>
                  <a:chOff x="1375954" y="2368731"/>
                  <a:chExt cx="307777" cy="307777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BB0C0896-2379-B896-EDC1-DC224294B064}"/>
                      </a:ext>
                    </a:extLst>
                  </p:cNvPr>
                  <p:cNvSpPr/>
                  <p:nvPr/>
                </p:nvSpPr>
                <p:spPr>
                  <a:xfrm>
                    <a:off x="1375954" y="2368731"/>
                    <a:ext cx="307777" cy="3077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332F8206-9CB1-E800-88D7-7E8D461F5174}"/>
                      </a:ext>
                    </a:extLst>
                  </p:cNvPr>
                  <p:cNvCxnSpPr>
                    <a:cxnSpLocks/>
                    <a:stCxn id="39" idx="7"/>
                    <a:endCxn id="39" idx="3"/>
                  </p:cNvCxnSpPr>
                  <p:nvPr/>
                </p:nvCxnSpPr>
                <p:spPr>
                  <a:xfrm flipH="1"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C16F6BE-EC92-B291-04F7-FDF74EAFE4C9}"/>
                      </a:ext>
                    </a:extLst>
                  </p:cNvPr>
                  <p:cNvCxnSpPr>
                    <a:cxnSpLocks/>
                    <a:stCxn id="39" idx="1"/>
                    <a:endCxn id="39" idx="5"/>
                  </p:cNvCxnSpPr>
                  <p:nvPr/>
                </p:nvCxnSpPr>
                <p:spPr>
                  <a:xfrm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3" name="Picture 4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0C384C9E-2042-5373-7093-DC4412DF8BA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4900" y="2474889"/>
                    <a:ext cx="84571" cy="845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Picture 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AC183A52-09D7-1ADA-BCDF-063B0EF8FA6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837" y="2577313"/>
                  <a:ext cx="84571" cy="84571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918F2D2-EF8C-9B4F-8C27-51A403B14C2A}"/>
                  </a:ext>
                </a:extLst>
              </p:cNvPr>
              <p:cNvGrpSpPr/>
              <p:nvPr/>
            </p:nvGrpSpPr>
            <p:grpSpPr>
              <a:xfrm>
                <a:off x="5982203" y="2368731"/>
                <a:ext cx="307777" cy="307777"/>
                <a:chOff x="2216235" y="2373856"/>
                <a:chExt cx="307777" cy="307777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BA9B563-7A54-7D46-13B0-34368011A019}"/>
                    </a:ext>
                  </a:extLst>
                </p:cNvPr>
                <p:cNvGrpSpPr/>
                <p:nvPr/>
              </p:nvGrpSpPr>
              <p:grpSpPr>
                <a:xfrm>
                  <a:off x="2216235" y="2373856"/>
                  <a:ext cx="307777" cy="307777"/>
                  <a:chOff x="1375954" y="2368731"/>
                  <a:chExt cx="307777" cy="307777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9F4518AA-455A-8C19-4914-FFC59C0D837F}"/>
                      </a:ext>
                    </a:extLst>
                  </p:cNvPr>
                  <p:cNvSpPr/>
                  <p:nvPr/>
                </p:nvSpPr>
                <p:spPr>
                  <a:xfrm>
                    <a:off x="1375954" y="2368731"/>
                    <a:ext cx="307777" cy="3077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9C0A022F-0879-54AE-54B6-C0258D49B5C0}"/>
                      </a:ext>
                    </a:extLst>
                  </p:cNvPr>
                  <p:cNvCxnSpPr>
                    <a:cxnSpLocks/>
                    <a:stCxn id="53" idx="7"/>
                    <a:endCxn id="53" idx="3"/>
                  </p:cNvCxnSpPr>
                  <p:nvPr/>
                </p:nvCxnSpPr>
                <p:spPr>
                  <a:xfrm flipH="1"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B486E04-C3A3-4A84-60F5-895450B3E3CA}"/>
                      </a:ext>
                    </a:extLst>
                  </p:cNvPr>
                  <p:cNvCxnSpPr>
                    <a:cxnSpLocks/>
                    <a:stCxn id="53" idx="1"/>
                    <a:endCxn id="53" idx="5"/>
                  </p:cNvCxnSpPr>
                  <p:nvPr/>
                </p:nvCxnSpPr>
                <p:spPr>
                  <a:xfrm>
                    <a:off x="1421027" y="2413804"/>
                    <a:ext cx="217631" cy="2176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6" name="Picture 5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ADC92093-3955-F93E-9C76-EB0A936F127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4900" y="2474889"/>
                    <a:ext cx="84571" cy="845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C998DB01-E281-96AF-55EA-B80CB2075B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837" y="2577313"/>
                  <a:ext cx="84571" cy="84571"/>
                </a:xfrm>
                <a:prstGeom prst="rect">
                  <a:avLst/>
                </a:prstGeom>
              </p:spPr>
            </p:pic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BF7C4A7-7D40-00F3-6F82-AB4C9B53C0B0}"/>
                  </a:ext>
                </a:extLst>
              </p:cNvPr>
              <p:cNvCxnSpPr>
                <a:cxnSpLocks/>
                <a:endCxn id="2" idx="2"/>
              </p:cNvCxnSpPr>
              <p:nvPr/>
            </p:nvCxnSpPr>
            <p:spPr>
              <a:xfrm>
                <a:off x="895866" y="2522620"/>
                <a:ext cx="4800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AD3BDDC-8431-C2A2-FABA-60E3D69BCB17}"/>
                  </a:ext>
                </a:extLst>
              </p:cNvPr>
              <p:cNvCxnSpPr>
                <a:cxnSpLocks/>
                <a:stCxn id="2" idx="6"/>
                <a:endCxn id="39" idx="2"/>
              </p:cNvCxnSpPr>
              <p:nvPr/>
            </p:nvCxnSpPr>
            <p:spPr>
              <a:xfrm>
                <a:off x="1683731" y="2522620"/>
                <a:ext cx="384579" cy="51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F374F7D-5124-AEBC-68FA-B9F9EFA82C4D}"/>
                  </a:ext>
                </a:extLst>
              </p:cNvPr>
              <p:cNvCxnSpPr>
                <a:cxnSpLocks/>
                <a:stCxn id="39" idx="6"/>
                <a:endCxn id="93" idx="1"/>
              </p:cNvCxnSpPr>
              <p:nvPr/>
            </p:nvCxnSpPr>
            <p:spPr>
              <a:xfrm flipV="1">
                <a:off x="2376087" y="2525182"/>
                <a:ext cx="1138485" cy="2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7F32143-4ACE-8C8E-1409-D5242F871FCD}"/>
                  </a:ext>
                </a:extLst>
              </p:cNvPr>
              <p:cNvGrpSpPr/>
              <p:nvPr/>
            </p:nvGrpSpPr>
            <p:grpSpPr>
              <a:xfrm>
                <a:off x="2657979" y="2905313"/>
                <a:ext cx="432452" cy="432452"/>
                <a:chOff x="1683731" y="2969623"/>
                <a:chExt cx="432452" cy="432452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6BF89EE-CC41-54FA-CB26-6E367AE50D0C}"/>
                    </a:ext>
                  </a:extLst>
                </p:cNvPr>
                <p:cNvSpPr/>
                <p:nvPr/>
              </p:nvSpPr>
              <p:spPr>
                <a:xfrm>
                  <a:off x="1683731" y="2969623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84" name="Picture 8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8C72DED4-F15A-EA24-8771-1F628985A27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5500" y="3098207"/>
                  <a:ext cx="288914" cy="180419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A1CA341-2D85-33A0-F9B3-7CAF8C46CD38}"/>
                  </a:ext>
                </a:extLst>
              </p:cNvPr>
              <p:cNvGrpSpPr/>
              <p:nvPr/>
            </p:nvGrpSpPr>
            <p:grpSpPr>
              <a:xfrm>
                <a:off x="6586774" y="2300948"/>
                <a:ext cx="572278" cy="432452"/>
                <a:chOff x="5818245" y="3210113"/>
                <a:chExt cx="572278" cy="432452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7A93C4DF-C886-F6AE-E439-B7C0F0410CD0}"/>
                    </a:ext>
                  </a:extLst>
                </p:cNvPr>
                <p:cNvSpPr/>
                <p:nvPr/>
              </p:nvSpPr>
              <p:spPr>
                <a:xfrm>
                  <a:off x="5818245" y="3210113"/>
                  <a:ext cx="572278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1" name="Picture 9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\mathbf{I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E1AD35EC-EF38-B8C3-4A62-689BE043A89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0014" y="3338698"/>
                  <a:ext cx="393752" cy="180419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2D0F69C-8514-56DB-632B-F29A22754F79}"/>
                  </a:ext>
                </a:extLst>
              </p:cNvPr>
              <p:cNvGrpSpPr/>
              <p:nvPr/>
            </p:nvGrpSpPr>
            <p:grpSpPr>
              <a:xfrm>
                <a:off x="3514572" y="2308956"/>
                <a:ext cx="432452" cy="432452"/>
                <a:chOff x="3514572" y="2308956"/>
                <a:chExt cx="432452" cy="432452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FEA3514-72F0-C78C-4E45-06E74B499BA4}"/>
                    </a:ext>
                  </a:extLst>
                </p:cNvPr>
                <p:cNvSpPr/>
                <p:nvPr/>
              </p:nvSpPr>
              <p:spPr>
                <a:xfrm>
                  <a:off x="3514572" y="2308956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142" name="Picture 14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i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04D00434-BFB7-D445-483A-5131765EC4F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053" y="2442549"/>
                  <a:ext cx="214553" cy="169448"/>
                </a:xfrm>
                <a:prstGeom prst="rect">
                  <a:avLst/>
                </a:prstGeom>
              </p:spPr>
            </p:pic>
          </p:grpSp>
          <p:pic>
            <p:nvPicPr>
              <p:cNvPr id="100" name="Picture 9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43CC6662-9C98-E5D9-083A-0BC8C0E351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05" y="2203862"/>
                <a:ext cx="292571" cy="203581"/>
              </a:xfrm>
              <a:prstGeom prst="rect">
                <a:avLst/>
              </a:prstGeom>
            </p:spPr>
          </p:pic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9C2D21D-5DC8-9D4F-81B6-E79E86A328EB}"/>
                  </a:ext>
                </a:extLst>
              </p:cNvPr>
              <p:cNvCxnSpPr>
                <a:cxnSpLocks/>
                <a:stCxn id="93" idx="3"/>
                <a:endCxn id="28" idx="2"/>
              </p:cNvCxnSpPr>
              <p:nvPr/>
            </p:nvCxnSpPr>
            <p:spPr>
              <a:xfrm>
                <a:off x="3947024" y="2525182"/>
                <a:ext cx="669128" cy="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9ABB889-F5DD-4863-D772-284E4E19A13B}"/>
                  </a:ext>
                </a:extLst>
              </p:cNvPr>
              <p:cNvGrpSpPr/>
              <p:nvPr/>
            </p:nvGrpSpPr>
            <p:grpSpPr>
              <a:xfrm>
                <a:off x="5298827" y="2300948"/>
                <a:ext cx="432452" cy="432452"/>
                <a:chOff x="5383550" y="2300948"/>
                <a:chExt cx="432452" cy="43245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137B5F2-B052-FFAB-D2A4-C96B334D3BD8}"/>
                    </a:ext>
                  </a:extLst>
                </p:cNvPr>
                <p:cNvSpPr/>
                <p:nvPr/>
              </p:nvSpPr>
              <p:spPr>
                <a:xfrm>
                  <a:off x="5383550" y="2300948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112" name="Picture 11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5E2C4CB9-BA1C-20F5-395A-9F34BDFF057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0030" y="2434541"/>
                  <a:ext cx="235276" cy="202362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341FF890-9E32-CD16-DC80-BBC4B3A7ACB4}"/>
                  </a:ext>
                </a:extLst>
              </p:cNvPr>
              <p:cNvCxnSpPr>
                <a:cxnSpLocks/>
                <a:stCxn id="28" idx="6"/>
                <a:endCxn id="108" idx="1"/>
              </p:cNvCxnSpPr>
              <p:nvPr/>
            </p:nvCxnSpPr>
            <p:spPr>
              <a:xfrm flipV="1">
                <a:off x="4923929" y="2517174"/>
                <a:ext cx="374898" cy="105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838B911A-6394-6527-BF72-931161DE9543}"/>
                  </a:ext>
                </a:extLst>
              </p:cNvPr>
              <p:cNvCxnSpPr>
                <a:cxnSpLocks/>
                <a:stCxn id="108" idx="3"/>
                <a:endCxn id="53" idx="2"/>
              </p:cNvCxnSpPr>
              <p:nvPr/>
            </p:nvCxnSpPr>
            <p:spPr>
              <a:xfrm>
                <a:off x="5731279" y="2517174"/>
                <a:ext cx="250924" cy="5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111F1B8-9839-0715-6F5B-15F251A2C2A6}"/>
                  </a:ext>
                </a:extLst>
              </p:cNvPr>
              <p:cNvCxnSpPr>
                <a:cxnSpLocks/>
                <a:stCxn id="53" idx="6"/>
                <a:endCxn id="87" idx="1"/>
              </p:cNvCxnSpPr>
              <p:nvPr/>
            </p:nvCxnSpPr>
            <p:spPr>
              <a:xfrm flipV="1">
                <a:off x="6289980" y="2517174"/>
                <a:ext cx="296794" cy="5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137C0A74-ED80-4872-DACF-4AFAF9E3B096}"/>
                  </a:ext>
                </a:extLst>
              </p:cNvPr>
              <p:cNvGrpSpPr/>
              <p:nvPr/>
            </p:nvGrpSpPr>
            <p:grpSpPr>
              <a:xfrm>
                <a:off x="6639193" y="2905313"/>
                <a:ext cx="432452" cy="432452"/>
                <a:chOff x="6639193" y="2905313"/>
                <a:chExt cx="432452" cy="432452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42D8636-7E23-5F89-82C4-5F51ACBB92B9}"/>
                    </a:ext>
                  </a:extLst>
                </p:cNvPr>
                <p:cNvSpPr/>
                <p:nvPr/>
              </p:nvSpPr>
              <p:spPr>
                <a:xfrm>
                  <a:off x="6639193" y="2905313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128" name="Picture 12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B95F0618-11F6-2A67-0129-EEA47D5D4D4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5674" y="3038906"/>
                  <a:ext cx="140191" cy="170667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3260EE27-B63A-71A1-7E77-03A9E61F6C26}"/>
                  </a:ext>
                </a:extLst>
              </p:cNvPr>
              <p:cNvGrpSpPr/>
              <p:nvPr/>
            </p:nvGrpSpPr>
            <p:grpSpPr>
              <a:xfrm>
                <a:off x="7720089" y="2300948"/>
                <a:ext cx="432452" cy="432452"/>
                <a:chOff x="7795963" y="2300948"/>
                <a:chExt cx="432452" cy="432452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A26ADF8-D407-373B-01C8-E25BF3A47D1D}"/>
                    </a:ext>
                  </a:extLst>
                </p:cNvPr>
                <p:cNvSpPr/>
                <p:nvPr/>
              </p:nvSpPr>
              <p:spPr>
                <a:xfrm>
                  <a:off x="7795963" y="2300948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135" name="Picture 13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852A9EC8-0DD4-7F01-7CE3-462CCE939F1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655" y="2451429"/>
                  <a:ext cx="145067" cy="147505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1B6CAF0-6439-D1AB-3C99-30B167849EC4}"/>
                  </a:ext>
                </a:extLst>
              </p:cNvPr>
              <p:cNvGrpSpPr/>
              <p:nvPr/>
            </p:nvGrpSpPr>
            <p:grpSpPr>
              <a:xfrm>
                <a:off x="5919864" y="3400223"/>
                <a:ext cx="432452" cy="432452"/>
                <a:chOff x="5574019" y="3843665"/>
                <a:chExt cx="432452" cy="432452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2B3ED4-92EA-0843-2E4B-262DFE635880}"/>
                    </a:ext>
                  </a:extLst>
                </p:cNvPr>
                <p:cNvSpPr/>
                <p:nvPr/>
              </p:nvSpPr>
              <p:spPr>
                <a:xfrm>
                  <a:off x="5574019" y="3843665"/>
                  <a:ext cx="432452" cy="4324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pic>
              <p:nvPicPr>
                <p:cNvPr id="146" name="Picture 14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f}&#10;\end{equation*}&#10;&#10;&#10;\end{document}" title="IguanaTex Bitmap Display">
                  <a:extLst>
                    <a:ext uri="{FF2B5EF4-FFF2-40B4-BE49-F238E27FC236}">
                      <a16:creationId xmlns:a16="http://schemas.microsoft.com/office/drawing/2014/main" id="{D65308FE-5B6C-4330-BA8B-7C5D07AAB1D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0499" y="3977258"/>
                  <a:ext cx="251124" cy="197486"/>
                </a:xfrm>
                <a:prstGeom prst="rect">
                  <a:avLst/>
                </a:prstGeom>
              </p:spPr>
            </p:pic>
          </p:grp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001E833D-2195-EF49-4E72-A2E53FCA93E0}"/>
                  </a:ext>
                </a:extLst>
              </p:cNvPr>
              <p:cNvCxnSpPr>
                <a:cxnSpLocks/>
                <a:stCxn id="87" idx="3"/>
                <a:endCxn id="131" idx="1"/>
              </p:cNvCxnSpPr>
              <p:nvPr/>
            </p:nvCxnSpPr>
            <p:spPr>
              <a:xfrm>
                <a:off x="7159052" y="2517174"/>
                <a:ext cx="56103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6452B5B-6E5A-FB36-DDDE-F3BD651FD1DD}"/>
                  </a:ext>
                </a:extLst>
              </p:cNvPr>
              <p:cNvCxnSpPr>
                <a:cxnSpLocks/>
                <a:stCxn id="131" idx="3"/>
              </p:cNvCxnSpPr>
              <p:nvPr/>
            </p:nvCxnSpPr>
            <p:spPr>
              <a:xfrm>
                <a:off x="8152541" y="2517174"/>
                <a:ext cx="88945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nector: Elbow 155">
                <a:extLst>
                  <a:ext uri="{FF2B5EF4-FFF2-40B4-BE49-F238E27FC236}">
                    <a16:creationId xmlns:a16="http://schemas.microsoft.com/office/drawing/2014/main" id="{3B3CDF04-50DE-D1C1-76BA-FD107604F89F}"/>
                  </a:ext>
                </a:extLst>
              </p:cNvPr>
              <p:cNvCxnSpPr>
                <a:cxnSpLocks/>
                <a:stCxn id="78" idx="1"/>
                <a:endCxn id="39" idx="4"/>
              </p:cNvCxnSpPr>
              <p:nvPr/>
            </p:nvCxnSpPr>
            <p:spPr>
              <a:xfrm rot="10800000">
                <a:off x="2222199" y="2681633"/>
                <a:ext cx="435780" cy="4399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517DE612-C394-C9D2-84FA-2565496F1BDB}"/>
                  </a:ext>
                </a:extLst>
              </p:cNvPr>
              <p:cNvCxnSpPr>
                <a:cxnSpLocks/>
                <a:stCxn id="39" idx="6"/>
                <a:endCxn id="78" idx="3"/>
              </p:cNvCxnSpPr>
              <p:nvPr/>
            </p:nvCxnSpPr>
            <p:spPr>
              <a:xfrm>
                <a:off x="2376087" y="2527745"/>
                <a:ext cx="714344" cy="593794"/>
              </a:xfrm>
              <a:prstGeom prst="bentConnector3">
                <a:avLst>
                  <a:gd name="adj1" fmla="val 132001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3927317E-7D21-83E7-D3DD-77E9EEFD2EE7}"/>
                  </a:ext>
                </a:extLst>
              </p:cNvPr>
              <p:cNvCxnSpPr>
                <a:cxnSpLocks/>
                <a:stCxn id="87" idx="3"/>
                <a:endCxn id="124" idx="3"/>
              </p:cNvCxnSpPr>
              <p:nvPr/>
            </p:nvCxnSpPr>
            <p:spPr>
              <a:xfrm flipH="1">
                <a:off x="7071645" y="2517174"/>
                <a:ext cx="87407" cy="604365"/>
              </a:xfrm>
              <a:prstGeom prst="bentConnector3">
                <a:avLst>
                  <a:gd name="adj1" fmla="val -261535"/>
                </a:avLst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or: Elbow 166">
                <a:extLst>
                  <a:ext uri="{FF2B5EF4-FFF2-40B4-BE49-F238E27FC236}">
                    <a16:creationId xmlns:a16="http://schemas.microsoft.com/office/drawing/2014/main" id="{B87F222D-563C-4F08-4571-9AF1A6D7FACA}"/>
                  </a:ext>
                </a:extLst>
              </p:cNvPr>
              <p:cNvCxnSpPr>
                <a:cxnSpLocks/>
                <a:stCxn id="87" idx="3"/>
                <a:endCxn id="138" idx="3"/>
              </p:cNvCxnSpPr>
              <p:nvPr/>
            </p:nvCxnSpPr>
            <p:spPr>
              <a:xfrm flipH="1">
                <a:off x="6352316" y="2517174"/>
                <a:ext cx="806736" cy="1099275"/>
              </a:xfrm>
              <a:prstGeom prst="bentConnector3">
                <a:avLst>
                  <a:gd name="adj1" fmla="val -28336"/>
                </a:avLst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or: Elbow 169">
                <a:extLst>
                  <a:ext uri="{FF2B5EF4-FFF2-40B4-BE49-F238E27FC236}">
                    <a16:creationId xmlns:a16="http://schemas.microsoft.com/office/drawing/2014/main" id="{8FB2FB5C-7E03-C90A-9A3D-C7CA9CA59C77}"/>
                  </a:ext>
                </a:extLst>
              </p:cNvPr>
              <p:cNvCxnSpPr>
                <a:cxnSpLocks/>
                <a:stCxn id="124" idx="1"/>
                <a:endCxn id="53" idx="4"/>
              </p:cNvCxnSpPr>
              <p:nvPr/>
            </p:nvCxnSpPr>
            <p:spPr>
              <a:xfrm rot="10800000">
                <a:off x="6136093" y="2676509"/>
                <a:ext cx="503101" cy="445031"/>
              </a:xfrm>
              <a:prstGeom prst="bentConnector2">
                <a:avLst/>
              </a:prstGeom>
              <a:ln w="38100" cmpd="dbl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A57F71E3-91F9-C920-8FB6-EE7E3BEED730}"/>
                  </a:ext>
                </a:extLst>
              </p:cNvPr>
              <p:cNvCxnSpPr>
                <a:cxnSpLocks/>
                <a:stCxn id="138" idx="1"/>
                <a:endCxn id="28" idx="4"/>
              </p:cNvCxnSpPr>
              <p:nvPr/>
            </p:nvCxnSpPr>
            <p:spPr>
              <a:xfrm rot="10800000">
                <a:off x="4770042" y="2681635"/>
                <a:ext cx="1149823" cy="93481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or: Elbow 175">
                <a:extLst>
                  <a:ext uri="{FF2B5EF4-FFF2-40B4-BE49-F238E27FC236}">
                    <a16:creationId xmlns:a16="http://schemas.microsoft.com/office/drawing/2014/main" id="{5A83D410-6653-F3AE-E87C-030853618E2A}"/>
                  </a:ext>
                </a:extLst>
              </p:cNvPr>
              <p:cNvCxnSpPr>
                <a:cxnSpLocks/>
                <a:stCxn id="131" idx="3"/>
                <a:endCxn id="2" idx="4"/>
              </p:cNvCxnSpPr>
              <p:nvPr/>
            </p:nvCxnSpPr>
            <p:spPr>
              <a:xfrm flipH="1">
                <a:off x="1529843" y="2517174"/>
                <a:ext cx="6622698" cy="159334"/>
              </a:xfrm>
              <a:prstGeom prst="bentConnector4">
                <a:avLst>
                  <a:gd name="adj1" fmla="val -6233"/>
                  <a:gd name="adj2" fmla="val 1188973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5" name="Picture 18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EE535F8C-391E-9C16-18EE-E16D192E068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591" y="2168917"/>
                <a:ext cx="302324" cy="203581"/>
              </a:xfrm>
              <a:prstGeom prst="rect">
                <a:avLst/>
              </a:prstGeom>
            </p:spPr>
          </p:pic>
          <p:pic>
            <p:nvPicPr>
              <p:cNvPr id="187" name="Picture 18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E8D6AB38-7CB6-14F1-4552-FA6CD9757B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4152" y="2207165"/>
                <a:ext cx="320610" cy="203581"/>
              </a:xfrm>
              <a:prstGeom prst="rect">
                <a:avLst/>
              </a:prstGeom>
            </p:spPr>
          </p:pic>
          <p:pic>
            <p:nvPicPr>
              <p:cNvPr id="191" name="Picture 19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CC547BE3-913E-E262-3532-CFA7EC1D6D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00" y="2209239"/>
                <a:ext cx="312076" cy="203581"/>
              </a:xfrm>
              <a:prstGeom prst="rect">
                <a:avLst/>
              </a:prstGeom>
            </p:spPr>
          </p:pic>
          <p:pic>
            <p:nvPicPr>
              <p:cNvPr id="193" name="Picture 19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57AD7016-EE54-583D-F8CE-8CB839F2EED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0426" y="2205891"/>
                <a:ext cx="301105" cy="203581"/>
              </a:xfrm>
              <a:prstGeom prst="rect">
                <a:avLst/>
              </a:prstGeom>
            </p:spPr>
          </p:pic>
          <p:pic>
            <p:nvPicPr>
              <p:cNvPr id="195" name="Picture 19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-1]&#10;\end{equation*}&#10;&#10;&#10;\end{document}" title="IguanaTex Bitmap Display">
                <a:extLst>
                  <a:ext uri="{FF2B5EF4-FFF2-40B4-BE49-F238E27FC236}">
                    <a16:creationId xmlns:a16="http://schemas.microsoft.com/office/drawing/2014/main" id="{6F9A7431-F173-5D60-A5F7-34729DF882F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8199" y="3162764"/>
                <a:ext cx="649752" cy="203581"/>
              </a:xfrm>
              <a:prstGeom prst="rect">
                <a:avLst/>
              </a:prstGeom>
            </p:spPr>
          </p:pic>
          <p:pic>
            <p:nvPicPr>
              <p:cNvPr id="199" name="Picture 19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ntegral controller&#10;&#10;&#10;\end{document}" title="IguanaTex Bitmap Display">
                <a:extLst>
                  <a:ext uri="{FF2B5EF4-FFF2-40B4-BE49-F238E27FC236}">
                    <a16:creationId xmlns:a16="http://schemas.microsoft.com/office/drawing/2014/main" id="{9AC3F5C7-9228-44D7-561D-5364B4C9134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310" y="3682278"/>
                <a:ext cx="1781487" cy="204343"/>
              </a:xfrm>
              <a:prstGeom prst="rect">
                <a:avLst/>
              </a:prstGeom>
            </p:spPr>
          </p:pic>
          <p:pic>
            <p:nvPicPr>
              <p:cNvPr id="202" name="Picture 20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lant with state feedback&#10;&#10;&#10;\end{document}" title="IguanaTex Bitmap Display">
                <a:extLst>
                  <a:ext uri="{FF2B5EF4-FFF2-40B4-BE49-F238E27FC236}">
                    <a16:creationId xmlns:a16="http://schemas.microsoft.com/office/drawing/2014/main" id="{0FBDF78D-7179-F089-8260-30A582E8BE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757" y="4055989"/>
                <a:ext cx="2535771" cy="163200"/>
              </a:xfrm>
              <a:prstGeom prst="rect">
                <a:avLst/>
              </a:prstGeom>
            </p:spPr>
          </p:pic>
        </p:grpSp>
        <p:pic>
          <p:nvPicPr>
            <p:cNvPr id="210" name="Picture 209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2. Block diagram of system with state-feedback and integral controllers.&#10;&#10;&#10;\end{document}" title="IguanaTex Bitmap Display">
              <a:extLst>
                <a:ext uri="{FF2B5EF4-FFF2-40B4-BE49-F238E27FC236}">
                  <a16:creationId xmlns:a16="http://schemas.microsoft.com/office/drawing/2014/main" id="{01C01660-F8CA-2171-13B8-B32A5610637F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4041208"/>
              <a:ext cx="6958324" cy="1840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9" name="Picture 2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ntegral action:} \\&#10;corrects cart position&#10;&#10;&#10;\end{document}" title="IguanaTex Bitmap Display">
            <a:extLst>
              <a:ext uri="{FF2B5EF4-FFF2-40B4-BE49-F238E27FC236}">
                <a16:creationId xmlns:a16="http://schemas.microsoft.com/office/drawing/2014/main" id="{24251543-C289-DCAD-E63C-B9643C509F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26" y="1709630"/>
            <a:ext cx="2098286" cy="474514"/>
          </a:xfrm>
          <a:prstGeom prst="rect">
            <a:avLst/>
          </a:prstGeom>
        </p:spPr>
      </p:pic>
      <p:pic>
        <p:nvPicPr>
          <p:cNvPr id="225" name="Picture 22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feedback:} \\ stabilizes system states&#10;&#10;&#10;\end{document}" title="IguanaTex Bitmap Display">
            <a:extLst>
              <a:ext uri="{FF2B5EF4-FFF2-40B4-BE49-F238E27FC236}">
                <a16:creationId xmlns:a16="http://schemas.microsoft.com/office/drawing/2014/main" id="{76E6C965-BD7A-4544-1A53-D9E1CDF050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99" y="2622694"/>
            <a:ext cx="2290285" cy="478628"/>
          </a:xfrm>
          <a:prstGeom prst="rect">
            <a:avLst/>
          </a:prstGeom>
        </p:spPr>
      </p:pic>
      <p:pic>
        <p:nvPicPr>
          <p:cNvPr id="229" name="Picture 2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Problem:}&#10;&#10;&#10;\end{document}" title="IguanaTex Bitmap Display">
            <a:extLst>
              <a:ext uri="{FF2B5EF4-FFF2-40B4-BE49-F238E27FC236}">
                <a16:creationId xmlns:a16="http://schemas.microsoft.com/office/drawing/2014/main" id="{24D6BF95-6D8E-B379-D11A-38865A08CC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0" y="3506542"/>
            <a:ext cx="2662400" cy="180419"/>
          </a:xfrm>
          <a:prstGeom prst="rect">
            <a:avLst/>
          </a:prstGeom>
        </p:spPr>
      </p:pic>
      <p:pic>
        <p:nvPicPr>
          <p:cNvPr id="267" name="Picture 26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in_{K_{f},K_{i}} J = \frac{1}{2} \sum_{k=0}^{\infty} \left( \boldsymbol{(\xi}[k])^{T}\, Q \, \boldsymbol{\xi}[k] + (w[k])^{T} \, R \, w[k] \righ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EB3DFA95-544C-5F70-15BA-A5347B87EEB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" y="3869942"/>
            <a:ext cx="4794515" cy="632229"/>
          </a:xfrm>
          <a:prstGeom prst="rect">
            <a:avLst/>
          </a:prstGeom>
        </p:spPr>
      </p:pic>
      <p:pic>
        <p:nvPicPr>
          <p:cNvPr id="241" name="Picture 24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K_{f}, K_{i}:$ control gains&#10;&#10;&#10;\end{document}" title="IguanaTex Bitmap Display">
            <a:extLst>
              <a:ext uri="{FF2B5EF4-FFF2-40B4-BE49-F238E27FC236}">
                <a16:creationId xmlns:a16="http://schemas.microsoft.com/office/drawing/2014/main" id="{600F8A96-4C8B-468F-225E-34EC1B08CB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1" y="4760635"/>
            <a:ext cx="1902933" cy="199924"/>
          </a:xfrm>
          <a:prstGeom prst="rect">
            <a:avLst/>
          </a:prstGeom>
        </p:spPr>
      </p:pic>
      <p:pic>
        <p:nvPicPr>
          <p:cNvPr id="249" name="Picture 24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boldsymbol{\xi} = [\mathbf{x}_{e}^{T},\,v_{e}]^{T}:$ stacked errors (current $-$ steady state)&#10;&#10;&#10;\end{document}" title="IguanaTex Bitmap Display">
            <a:extLst>
              <a:ext uri="{FF2B5EF4-FFF2-40B4-BE49-F238E27FC236}">
                <a16:creationId xmlns:a16="http://schemas.microsoft.com/office/drawing/2014/main" id="{43CB599B-9EE1-43B2-ED50-36A8539695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2" y="5056873"/>
            <a:ext cx="4776228" cy="220648"/>
          </a:xfrm>
          <a:prstGeom prst="rect">
            <a:avLst/>
          </a:prstGeom>
        </p:spPr>
      </p:pic>
      <p:pic>
        <p:nvPicPr>
          <p:cNvPr id="255" name="Picture 25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w = u_{e}$: control error ($u_{e} = u[k] - u_{\text{ss}}$)&#10;&#10;&#10;\end{document}" title="IguanaTex Bitmap Display">
            <a:extLst>
              <a:ext uri="{FF2B5EF4-FFF2-40B4-BE49-F238E27FC236}">
                <a16:creationId xmlns:a16="http://schemas.microsoft.com/office/drawing/2014/main" id="{E4240479-BA59-1D39-0497-C16788A26E8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6" y="5963688"/>
            <a:ext cx="3392609" cy="203581"/>
          </a:xfrm>
          <a:prstGeom prst="rect">
            <a:avLst/>
          </a:prstGeom>
        </p:spPr>
      </p:pic>
      <p:pic>
        <p:nvPicPr>
          <p:cNvPr id="257" name="Picture 25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error dynamics:}&#10;&#10;&#10;\end{document}" title="IguanaTex Bitmap Display">
            <a:extLst>
              <a:ext uri="{FF2B5EF4-FFF2-40B4-BE49-F238E27FC236}">
                <a16:creationId xmlns:a16="http://schemas.microsoft.com/office/drawing/2014/main" id="{761D18B4-91DD-4FD4-8488-0FB66D7E815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11" y="3505634"/>
            <a:ext cx="2433219" cy="181638"/>
          </a:xfrm>
          <a:prstGeom prst="rect">
            <a:avLst/>
          </a:prstGeom>
        </p:spPr>
      </p:pic>
      <p:pic>
        <p:nvPicPr>
          <p:cNvPr id="281" name="Picture 28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mathbf{x}_{e}[k+1] \\ v_{e}[k+1] \end{bmatrix} =&#10;\begin{bmatrix} \bar{A} &amp; \mathbf{0} \\ -C \bar{A} &amp; 1 \end{bmatrix} \boldsymbol{\xi}[k] +&#10;\begin{bmatrix} \bar{B}_{u} \\ -C \bar{B}_{u} \end{bmatrix} w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EA07D2F0-FCFF-55D7-AD23-FC2C5B473C6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4" y="3812193"/>
            <a:ext cx="5001753" cy="486400"/>
          </a:xfrm>
          <a:prstGeom prst="rect">
            <a:avLst/>
          </a:prstGeom>
        </p:spPr>
      </p:pic>
      <p:pic>
        <p:nvPicPr>
          <p:cNvPr id="261" name="Picture 2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Q,\,R$: weighting matrices&#10;&#10;&#10;\end{document}" title="IguanaTex Bitmap Display">
            <a:extLst>
              <a:ext uri="{FF2B5EF4-FFF2-40B4-BE49-F238E27FC236}">
                <a16:creationId xmlns:a16="http://schemas.microsoft.com/office/drawing/2014/main" id="{7F982944-54D7-A12B-2101-B16E5757BC0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4" y="6277028"/>
            <a:ext cx="2223543" cy="184076"/>
          </a:xfrm>
          <a:prstGeom prst="rect">
            <a:avLst/>
          </a:prstGeom>
        </p:spPr>
      </p:pic>
      <p:pic>
        <p:nvPicPr>
          <p:cNvPr id="275" name="Picture 27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 title="IguanaTex Bitmap Display">
            <a:extLst>
              <a:ext uri="{FF2B5EF4-FFF2-40B4-BE49-F238E27FC236}">
                <a16:creationId xmlns:a16="http://schemas.microsoft.com/office/drawing/2014/main" id="{CBB2C91E-D961-CE12-FDF6-A39E17F92C6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11" y="5097205"/>
            <a:ext cx="4455619" cy="180419"/>
          </a:xfrm>
          <a:prstGeom prst="rect">
            <a:avLst/>
          </a:prstGeom>
        </p:spPr>
      </p:pic>
      <p:pic>
        <p:nvPicPr>
          <p:cNvPr id="273" name="Picture 27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 title="IguanaTex Bitmap Display">
            <a:extLst>
              <a:ext uri="{FF2B5EF4-FFF2-40B4-BE49-F238E27FC236}">
                <a16:creationId xmlns:a16="http://schemas.microsoft.com/office/drawing/2014/main" id="{C578E910-905F-030B-4199-D95A4DB91D9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18" y="5375696"/>
            <a:ext cx="4611657" cy="242590"/>
          </a:xfrm>
          <a:prstGeom prst="rect">
            <a:avLst/>
          </a:prstGeom>
        </p:spPr>
      </p:pic>
      <p:pic>
        <p:nvPicPr>
          <p:cNvPr id="277" name="Picture 27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 title="IguanaTex Bitmap Display">
            <a:extLst>
              <a:ext uri="{FF2B5EF4-FFF2-40B4-BE49-F238E27FC236}">
                <a16:creationId xmlns:a16="http://schemas.microsoft.com/office/drawing/2014/main" id="{3C9A5DF8-DEEF-3C65-1963-C9C47F0D817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3" y="6155668"/>
            <a:ext cx="2155276" cy="181638"/>
          </a:xfrm>
          <a:prstGeom prst="rect">
            <a:avLst/>
          </a:prstGeom>
        </p:spPr>
      </p:pic>
      <p:pic>
        <p:nvPicPr>
          <p:cNvPr id="279" name="Picture 27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49104A2-593C-6F08-97EA-4FB8566C6FB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08" y="6444967"/>
            <a:ext cx="2434438" cy="242590"/>
          </a:xfrm>
          <a:prstGeom prst="rect">
            <a:avLst/>
          </a:prstGeom>
        </p:spPr>
      </p:pic>
      <p:pic>
        <p:nvPicPr>
          <p:cNvPr id="283" name="Picture 28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w[k] = \begin{bmatrix} -K_{f} &amp; K_{i} \end{bmatrix} \boldsymbol{\xi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0B860570-FFC4-94A1-75DF-93E9E1CBA1B5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85" y="4501253"/>
            <a:ext cx="2027276" cy="242590"/>
          </a:xfrm>
          <a:prstGeom prst="rect">
            <a:avLst/>
          </a:prstGeom>
        </p:spPr>
      </p:pic>
      <p:pic>
        <p:nvPicPr>
          <p:cNvPr id="288" name="Picture 28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C4074AC-DD35-E8C2-EADC-98A9DFD0C73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24" y="4386762"/>
            <a:ext cx="140190" cy="191390"/>
          </a:xfrm>
          <a:prstGeom prst="rect">
            <a:avLst/>
          </a:prstGeom>
        </p:spPr>
      </p:pic>
      <p:pic>
        <p:nvPicPr>
          <p:cNvPr id="290" name="Picture 28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3F1BEB7-65DF-3134-3BDB-7F9480024D2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534" y="4386762"/>
            <a:ext cx="146286" cy="191390"/>
          </a:xfrm>
          <a:prstGeom prst="rect">
            <a:avLst/>
          </a:prstGeom>
        </p:spPr>
      </p:pic>
      <p:pic>
        <p:nvPicPr>
          <p:cNvPr id="315" name="Picture 31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\hat{K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B6C4900-6821-52AB-FB16-D1525E4FE4D0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12" y="4820843"/>
            <a:ext cx="321829" cy="191390"/>
          </a:xfrm>
          <a:prstGeom prst="rect">
            <a:avLst/>
          </a:prstGeom>
        </p:spPr>
      </p:pic>
      <p:pic>
        <p:nvPicPr>
          <p:cNvPr id="301" name="Picture 30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_{e}[k] &amp;= \mathbf{x}[k] - \mathbf{x}_{\text{ss}} \\&#10;v_{e}[k] &amp;= v[k] - v_{\text{ss}}&#10;\end{align*}&#10;&#10;&#10;\end{document}" title="IguanaTex Bitmap Display">
            <a:extLst>
              <a:ext uri="{FF2B5EF4-FFF2-40B4-BE49-F238E27FC236}">
                <a16:creationId xmlns:a16="http://schemas.microsoft.com/office/drawing/2014/main" id="{B3AAD245-76D9-CB99-F664-88C0EA26560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20" y="5317654"/>
            <a:ext cx="1540876" cy="507124"/>
          </a:xfrm>
          <a:prstGeom prst="rect">
            <a:avLst/>
          </a:prstGeom>
        </p:spPr>
      </p:pic>
      <p:pic>
        <p:nvPicPr>
          <p:cNvPr id="296" name="Picture 29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 title="IguanaTex Bitmap Display">
            <a:extLst>
              <a:ext uri="{FF2B5EF4-FFF2-40B4-BE49-F238E27FC236}">
                <a16:creationId xmlns:a16="http://schemas.microsoft.com/office/drawing/2014/main" id="{0DA943E3-987F-6E52-4192-50D3A9E4F27A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3" y="5735346"/>
            <a:ext cx="5062704" cy="193829"/>
          </a:xfrm>
          <a:prstGeom prst="rect">
            <a:avLst/>
          </a:prstGeom>
        </p:spPr>
      </p:pic>
      <p:pic>
        <p:nvPicPr>
          <p:cNvPr id="298" name="Picture 29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 title="IguanaTex Bitmap Display">
            <a:extLst>
              <a:ext uri="{FF2B5EF4-FFF2-40B4-BE49-F238E27FC236}">
                <a16:creationId xmlns:a16="http://schemas.microsoft.com/office/drawing/2014/main" id="{A50E6438-2408-C205-0C35-A6D8312D816B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51" y="5999782"/>
            <a:ext cx="1733486" cy="154819"/>
          </a:xfrm>
          <a:prstGeom prst="rect">
            <a:avLst/>
          </a:prstGeom>
        </p:spPr>
      </p:pic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7FC21757-BAC5-8A45-5FF3-4924B6957C2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6218126" y="595605"/>
            <a:ext cx="0" cy="31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Picture 30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textcolor{red}{+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68C553D-A238-CF4F-5C13-96975E36D1C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56" y="922295"/>
            <a:ext cx="84571" cy="84571"/>
          </a:xfrm>
          <a:prstGeom prst="rect">
            <a:avLst/>
          </a:prstGeom>
        </p:spPr>
      </p:pic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11F8BD3-4E40-6B07-93EF-9B8CA79DEF11}"/>
              </a:ext>
            </a:extLst>
          </p:cNvPr>
          <p:cNvSpPr/>
          <p:nvPr/>
        </p:nvSpPr>
        <p:spPr>
          <a:xfrm>
            <a:off x="3411431" y="4388453"/>
            <a:ext cx="2259189" cy="52212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: \; &amp; \text{penalizes state errors} \\&#10;R: \; &amp; \text{penalizes control effort}&#10;\end{align*}&#10;&#10;&#10;\end{document}" title="IguanaTex Bitmap Display">
            <a:extLst>
              <a:ext uri="{FF2B5EF4-FFF2-40B4-BE49-F238E27FC236}">
                <a16:creationId xmlns:a16="http://schemas.microsoft.com/office/drawing/2014/main" id="{044EBAAF-2463-A377-D2E2-5ED3D8735F0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70" y="4445574"/>
            <a:ext cx="2027733" cy="4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LQR-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(integral)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CDCC6-1C4B-C956-C0EF-AD8D70C56053}"/>
              </a:ext>
            </a:extLst>
          </p:cNvPr>
          <p:cNvGrpSpPr/>
          <p:nvPr/>
        </p:nvGrpSpPr>
        <p:grpSpPr>
          <a:xfrm>
            <a:off x="383177" y="650292"/>
            <a:ext cx="4888800" cy="3666600"/>
            <a:chOff x="411480" y="1338267"/>
            <a:chExt cx="4888800" cy="3666600"/>
          </a:xfrm>
        </p:grpSpPr>
        <p:pic>
          <p:nvPicPr>
            <p:cNvPr id="8" name="Picture 7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BA277E79-18E4-3823-5A07-47063A39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1338267"/>
              <a:ext cx="4888800" cy="3666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75D641-9C83-D7D4-3BD2-596778EE636A}"/>
                </a:ext>
              </a:extLst>
            </p:cNvPr>
            <p:cNvSpPr/>
            <p:nvPr/>
          </p:nvSpPr>
          <p:spPr>
            <a:xfrm>
              <a:off x="3666307" y="1624566"/>
              <a:ext cx="509450" cy="1166947"/>
            </a:xfrm>
            <a:prstGeom prst="ellipse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5BEDF27-A4A6-EE46-813E-1FC7246572AF}"/>
              </a:ext>
            </a:extLst>
          </p:cNvPr>
          <p:cNvSpPr/>
          <p:nvPr/>
        </p:nvSpPr>
        <p:spPr>
          <a:xfrm>
            <a:off x="381373" y="4316077"/>
            <a:ext cx="4889621" cy="64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3. LQR-i. Rod angle (a) and cart position (b) \\ in response to step reference and impulse disturbance.&#10;&#10;&#10;\end{document}" title="IguanaTex Bitmap Display">
            <a:extLst>
              <a:ext uri="{FF2B5EF4-FFF2-40B4-BE49-F238E27FC236}">
                <a16:creationId xmlns:a16="http://schemas.microsoft.com/office/drawing/2014/main" id="{37FD8B25-9947-1AB8-969E-09EB5F9445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6" y="4422057"/>
            <a:ext cx="4773791" cy="4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991A79-2BDF-B92A-6B59-45DEB63553DF}"/>
              </a:ext>
            </a:extLst>
          </p:cNvPr>
          <p:cNvGrpSpPr>
            <a:grpSpLocks noChangeAspect="1"/>
          </p:cNvGrpSpPr>
          <p:nvPr/>
        </p:nvGrpSpPr>
        <p:grpSpPr>
          <a:xfrm>
            <a:off x="6596499" y="2374638"/>
            <a:ext cx="4888800" cy="3666600"/>
            <a:chOff x="6644640" y="1859699"/>
            <a:chExt cx="4572000" cy="3429000"/>
          </a:xfrm>
        </p:grpSpPr>
        <p:pic>
          <p:nvPicPr>
            <p:cNvPr id="11" name="Picture 10" descr="A graph of a function&#10;&#10;Description automatically generated">
              <a:extLst>
                <a:ext uri="{FF2B5EF4-FFF2-40B4-BE49-F238E27FC236}">
                  <a16:creationId xmlns:a16="http://schemas.microsoft.com/office/drawing/2014/main" id="{5F92EC33-3223-9B2E-EE69-FC594F6E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640" y="1859699"/>
              <a:ext cx="4572000" cy="3429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42759F-FF61-B0F8-1DE4-C99B3D33F775}"/>
                </a:ext>
              </a:extLst>
            </p:cNvPr>
            <p:cNvSpPr/>
            <p:nvPr/>
          </p:nvSpPr>
          <p:spPr>
            <a:xfrm>
              <a:off x="9514115" y="3664132"/>
              <a:ext cx="509450" cy="550817"/>
            </a:xfrm>
            <a:prstGeom prst="ellipse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174C4-D2D7-42AF-14A1-989C9D5E186D}"/>
              </a:ext>
            </a:extLst>
          </p:cNvPr>
          <p:cNvSpPr/>
          <p:nvPr/>
        </p:nvSpPr>
        <p:spPr>
          <a:xfrm>
            <a:off x="6599797" y="6035790"/>
            <a:ext cx="4889621" cy="64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 descr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4. LQR-i. Integral state (a) and control force (b) \\ in response to step reference and impulse disturbance.&#10;&#10;&#10;\end{document}" title="IguanaTex Bitmap Display">
            <a:extLst>
              <a:ext uri="{FF2B5EF4-FFF2-40B4-BE49-F238E27FC236}">
                <a16:creationId xmlns:a16="http://schemas.microsoft.com/office/drawing/2014/main" id="{0ECE7729-D3B3-6943-2F74-0613CACF32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91" y="6171977"/>
            <a:ext cx="4972495" cy="4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27731FBA-0A8F-26B4-ED5D-80B2FF0A8441}"/>
              </a:ext>
            </a:extLst>
          </p:cNvPr>
          <p:cNvGrpSpPr/>
          <p:nvPr/>
        </p:nvGrpSpPr>
        <p:grpSpPr>
          <a:xfrm>
            <a:off x="7304345" y="634472"/>
            <a:ext cx="3839754" cy="607086"/>
            <a:chOff x="7304345" y="660599"/>
            <a:chExt cx="3839754" cy="607086"/>
          </a:xfrm>
        </p:grpSpPr>
        <p:pic>
          <p:nvPicPr>
            <p:cNvPr id="94" name="Picture 9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146AC8A7-D29D-9043-099E-00A7A772DFAE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6" y="660599"/>
              <a:ext cx="2617293" cy="607086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 title="IguanaTex Bitmap Display">
              <a:extLst>
                <a:ext uri="{FF2B5EF4-FFF2-40B4-BE49-F238E27FC236}">
                  <a16:creationId xmlns:a16="http://schemas.microsoft.com/office/drawing/2014/main" id="{4B223853-BC1A-6448-5367-4EA5ECCF0B5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345" y="864262"/>
              <a:ext cx="886247" cy="147505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C3B76D-9B9F-7000-4132-1F16CCD048FC}"/>
              </a:ext>
            </a:extLst>
          </p:cNvPr>
          <p:cNvGrpSpPr/>
          <p:nvPr/>
        </p:nvGrpSpPr>
        <p:grpSpPr>
          <a:xfrm>
            <a:off x="6371773" y="1328752"/>
            <a:ext cx="5472059" cy="607086"/>
            <a:chOff x="6371773" y="1398424"/>
            <a:chExt cx="5472059" cy="607086"/>
          </a:xfrm>
        </p:grpSpPr>
        <p:pic>
          <p:nvPicPr>
            <p:cNvPr id="61" name="Picture 6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 title="IguanaTex Bitmap Display">
              <a:extLst>
                <a:ext uri="{FF2B5EF4-FFF2-40B4-BE49-F238E27FC236}">
                  <a16:creationId xmlns:a16="http://schemas.microsoft.com/office/drawing/2014/main" id="{66CF3050-D680-C857-7212-84BB69C3B43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773" y="1601248"/>
              <a:ext cx="1818819" cy="179201"/>
            </a:xfrm>
            <a:prstGeom prst="rect">
              <a:avLst/>
            </a:prstGeom>
          </p:spPr>
        </p:pic>
        <p:pic>
          <p:nvPicPr>
            <p:cNvPr id="58" name="Picture 5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645D5C92-61EC-68D2-A5DD-4D48EEFD194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1398424"/>
              <a:ext cx="3317028" cy="607086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45CD4-F3E8-0B16-F8B9-34C37F81313E}"/>
              </a:ext>
            </a:extLst>
          </p:cNvPr>
          <p:cNvGrpSpPr/>
          <p:nvPr/>
        </p:nvGrpSpPr>
        <p:grpSpPr>
          <a:xfrm>
            <a:off x="6880116" y="2023033"/>
            <a:ext cx="2669469" cy="203581"/>
            <a:chOff x="6880116" y="2023033"/>
            <a:chExt cx="2669469" cy="203581"/>
          </a:xfrm>
        </p:grpSpPr>
        <p:pic>
          <p:nvPicPr>
            <p:cNvPr id="125" name="Picture 12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946BA641-06EA-4E36-4AAE-C70FEFA6976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804" y="2023033"/>
              <a:ext cx="1022781" cy="203581"/>
            </a:xfrm>
            <a:prstGeom prst="rect">
              <a:avLst/>
            </a:prstGeom>
          </p:spPr>
        </p:pic>
        <p:pic>
          <p:nvPicPr>
            <p:cNvPr id="103" name="Picture 10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 title="IguanaTex Bitmap Display">
              <a:extLst>
                <a:ext uri="{FF2B5EF4-FFF2-40B4-BE49-F238E27FC236}">
                  <a16:creationId xmlns:a16="http://schemas.microsoft.com/office/drawing/2014/main" id="{91AA7033-3888-0458-154C-C8E46FB34C7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116" y="2028841"/>
              <a:ext cx="1310476" cy="184076"/>
            </a:xfrm>
            <a:prstGeom prst="rect">
              <a:avLst/>
            </a:prstGeom>
          </p:spPr>
        </p:pic>
      </p:grpSp>
      <p:pic>
        <p:nvPicPr>
          <p:cNvPr id="133" name="Picture 13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violation exists in rod angle and control force.&#10;&#10;&#10;\end{document}" title="IguanaTex Bitmap Display">
            <a:extLst>
              <a:ext uri="{FF2B5EF4-FFF2-40B4-BE49-F238E27FC236}">
                <a16:creationId xmlns:a16="http://schemas.microsoft.com/office/drawing/2014/main" id="{527F8A3F-8520-D617-F811-9ACB70371C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5" y="6489158"/>
            <a:ext cx="5329675" cy="184076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6FCDC15-57C5-69CB-CE0C-FCFD40145FF3}"/>
              </a:ext>
            </a:extLst>
          </p:cNvPr>
          <p:cNvGrpSpPr/>
          <p:nvPr/>
        </p:nvGrpSpPr>
        <p:grpSpPr>
          <a:xfrm>
            <a:off x="456455" y="5074184"/>
            <a:ext cx="5329675" cy="379809"/>
            <a:chOff x="456455" y="4934845"/>
            <a:chExt cx="5329675" cy="37980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D875EE5-B6BF-A6D5-E7CD-8262DCEBBD45}"/>
                </a:ext>
              </a:extLst>
            </p:cNvPr>
            <p:cNvSpPr/>
            <p:nvPr/>
          </p:nvSpPr>
          <p:spPr>
            <a:xfrm>
              <a:off x="3461000" y="4934845"/>
              <a:ext cx="248531" cy="379809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8CEAF3CA-A3DC-E8D6-2181-F0298DA000FE}"/>
                </a:ext>
              </a:extLst>
            </p:cNvPr>
            <p:cNvSpPr/>
            <p:nvPr/>
          </p:nvSpPr>
          <p:spPr>
            <a:xfrm>
              <a:off x="3991012" y="4934845"/>
              <a:ext cx="371982" cy="379809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 = \text{diag}([10,\,1,\,100,\,1,\,1]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8F1DAC84-5ED1-51F5-8030-87018FE5678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417" y="5041216"/>
              <a:ext cx="2344228" cy="203581"/>
            </a:xfrm>
            <a:prstGeom prst="rect">
              <a:avLst/>
            </a:prstGeom>
          </p:spPr>
        </p:pic>
        <p:pic>
          <p:nvPicPr>
            <p:cNvPr id="154" name="Picture 15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2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58B4422E-10DC-9ECF-582E-780B50302D4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787" y="5071691"/>
              <a:ext cx="508343" cy="142629"/>
            </a:xfrm>
            <a:prstGeom prst="rect">
              <a:avLst/>
            </a:prstGeom>
          </p:spPr>
        </p:pic>
        <p:pic>
          <p:nvPicPr>
            <p:cNvPr id="149" name="Picture 14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 title="IguanaTex Bitmap Display">
              <a:extLst>
                <a:ext uri="{FF2B5EF4-FFF2-40B4-BE49-F238E27FC236}">
                  <a16:creationId xmlns:a16="http://schemas.microsoft.com/office/drawing/2014/main" id="{C97AB844-99EC-D272-6A0E-A8D086CD520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55" y="5052188"/>
              <a:ext cx="1742019" cy="181638"/>
            </a:xfrm>
            <a:prstGeom prst="rect">
              <a:avLst/>
            </a:prstGeom>
          </p:spPr>
        </p:pic>
      </p:grpSp>
      <p:pic>
        <p:nvPicPr>
          <p:cNvPr id="166" name="Picture 16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Tracking performance depends on weighting matrices.&#10;&#10;&#10;\end{document}" title="IguanaTex Bitmap Display">
            <a:extLst>
              <a:ext uri="{FF2B5EF4-FFF2-40B4-BE49-F238E27FC236}">
                <a16:creationId xmlns:a16="http://schemas.microsoft.com/office/drawing/2014/main" id="{3C604BD2-4D01-E495-3FD0-DCF2A70BAC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6" y="6117093"/>
            <a:ext cx="5012723" cy="1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4911B5A-AE30-4F01-AE2B-B2EFD436FCEB}"/>
              </a:ext>
            </a:extLst>
          </p:cNvPr>
          <p:cNvSpPr/>
          <p:nvPr/>
        </p:nvSpPr>
        <p:spPr>
          <a:xfrm>
            <a:off x="7076226" y="6115787"/>
            <a:ext cx="4070745" cy="648448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087DCCF-1413-87E3-006B-5FF5D6917778}"/>
              </a:ext>
            </a:extLst>
          </p:cNvPr>
          <p:cNvSpPr/>
          <p:nvPr/>
        </p:nvSpPr>
        <p:spPr>
          <a:xfrm>
            <a:off x="472309" y="4593528"/>
            <a:ext cx="2995201" cy="648448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A017F7A-8A62-395A-A5E5-5B571B1FA310}"/>
              </a:ext>
            </a:extLst>
          </p:cNvPr>
          <p:cNvSpPr/>
          <p:nvPr/>
        </p:nvSpPr>
        <p:spPr>
          <a:xfrm>
            <a:off x="10648981" y="5235050"/>
            <a:ext cx="382120" cy="37980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7F5A66E-B605-8654-080E-5421CA99A8E3}"/>
              </a:ext>
            </a:extLst>
          </p:cNvPr>
          <p:cNvSpPr/>
          <p:nvPr/>
        </p:nvSpPr>
        <p:spPr>
          <a:xfrm>
            <a:off x="5044750" y="1007087"/>
            <a:ext cx="1451845" cy="64844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C539AD8-CA84-8EC4-20DB-7A3EC9DEAECA}"/>
              </a:ext>
            </a:extLst>
          </p:cNvPr>
          <p:cNvSpPr/>
          <p:nvPr/>
        </p:nvSpPr>
        <p:spPr>
          <a:xfrm>
            <a:off x="8123234" y="3093565"/>
            <a:ext cx="759510" cy="64844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23C4D63-359C-8CB3-77A1-E2310176CF8C}"/>
              </a:ext>
            </a:extLst>
          </p:cNvPr>
          <p:cNvSpPr/>
          <p:nvPr/>
        </p:nvSpPr>
        <p:spPr>
          <a:xfrm>
            <a:off x="6483608" y="3093565"/>
            <a:ext cx="997056" cy="64844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97A4-52F3-F3D3-262D-3A9D604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9" y="6406518"/>
            <a:ext cx="2743200" cy="365125"/>
          </a:xfrm>
        </p:spPr>
        <p:txBody>
          <a:bodyPr/>
          <a:lstStyle/>
          <a:p>
            <a:fld id="{0EDB7A5E-A621-4310-80D4-FB7CF2171507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7803E2E5-FC50-4FFC-5C59-BF7758FC58CE}"/>
              </a:ext>
            </a:extLst>
          </p:cNvPr>
          <p:cNvCxnSpPr>
            <a:cxnSpLocks/>
          </p:cNvCxnSpPr>
          <p:nvPr/>
        </p:nvCxnSpPr>
        <p:spPr>
          <a:xfrm>
            <a:off x="383177" y="529859"/>
            <a:ext cx="1138210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C249D5-D7D2-E419-8075-52C1461C1CEC}"/>
              </a:ext>
            </a:extLst>
          </p:cNvPr>
          <p:cNvSpPr txBox="1"/>
          <p:nvPr/>
        </p:nvSpPr>
        <p:spPr>
          <a:xfrm>
            <a:off x="383177" y="-455"/>
            <a:ext cx="113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Control Design – LQR-v (velocity) Formulation</a:t>
            </a:r>
          </a:p>
        </p:txBody>
      </p:sp>
      <p:pic>
        <p:nvPicPr>
          <p:cNvPr id="87" name="Picture 8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 title="IguanaTex Bitmap Display">
            <a:extLst>
              <a:ext uri="{FF2B5EF4-FFF2-40B4-BE49-F238E27FC236}">
                <a16:creationId xmlns:a16="http://schemas.microsoft.com/office/drawing/2014/main" id="{AFC8956E-2AFE-0CAF-CD8F-23F9F3C2E0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" y="751862"/>
            <a:ext cx="2744228" cy="202971"/>
          </a:xfrm>
          <a:prstGeom prst="rect">
            <a:avLst/>
          </a:prstGeom>
        </p:spPr>
      </p:pic>
      <p:pic>
        <p:nvPicPr>
          <p:cNvPr id="34" name="Picture 3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\mathbf{y}[k] &amp;= \begin{bmatrix} 1 &amp; 0 &amp; 0 &amp; 0 \\ 0 &amp; 0 &amp; 1 &amp; 0 \end{bmatrix} \mathbf{x}[k] = \begin{bmatrix} \theta[k] \\ x[k] \end{bmatrix}&#10;\end{align*}&#10;&#10;&#10;\end{document}" title="IguanaTex Bitmap Display">
            <a:extLst>
              <a:ext uri="{FF2B5EF4-FFF2-40B4-BE49-F238E27FC236}">
                <a16:creationId xmlns:a16="http://schemas.microsoft.com/office/drawing/2014/main" id="{03FB8140-4719-8DDF-97C3-51C9557E82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692652"/>
            <a:ext cx="3757718" cy="91062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 title="IguanaTex Bitmap Display">
            <a:extLst>
              <a:ext uri="{FF2B5EF4-FFF2-40B4-BE49-F238E27FC236}">
                <a16:creationId xmlns:a16="http://schemas.microsoft.com/office/drawing/2014/main" id="{ABE695C0-B751-6FEA-8835-DFAFB4DE15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80" y="1979597"/>
            <a:ext cx="1865143" cy="161829"/>
          </a:xfrm>
          <a:prstGeom prst="rect">
            <a:avLst/>
          </a:prstGeom>
        </p:spPr>
      </p:pic>
      <p:pic>
        <p:nvPicPr>
          <p:cNvPr id="23" name="Picture 2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1AA98D37-FBED-1029-F6E1-47508ED6849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1979597"/>
            <a:ext cx="2220343" cy="229029"/>
          </a:xfrm>
          <a:prstGeom prst="rect">
            <a:avLst/>
          </a:prstGeom>
        </p:spPr>
      </p:pic>
      <p:pic>
        <p:nvPicPr>
          <p:cNvPr id="26" name="Picture 2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 title="IguanaTex Bitmap Display">
            <a:extLst>
              <a:ext uri="{FF2B5EF4-FFF2-40B4-BE49-F238E27FC236}">
                <a16:creationId xmlns:a16="http://schemas.microsoft.com/office/drawing/2014/main" id="{D161D2E5-B1E9-5FF9-3E3E-604D945DE7B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2" y="2713727"/>
            <a:ext cx="1700571" cy="202971"/>
          </a:xfrm>
          <a:prstGeom prst="rect">
            <a:avLst/>
          </a:prstGeom>
        </p:spPr>
      </p:pic>
      <p:pic>
        <p:nvPicPr>
          <p:cNvPr id="115" name="Picture 11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2E88615E-25E8-B5A8-D94C-30CBED4D84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2" y="2698693"/>
            <a:ext cx="3185828" cy="249601"/>
          </a:xfrm>
          <a:prstGeom prst="rect">
            <a:avLst/>
          </a:prstGeom>
        </p:spPr>
      </p:pic>
      <p:pic>
        <p:nvPicPr>
          <p:cNvPr id="36" name="Picture 3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 title="IguanaTex Bitmap Display">
            <a:extLst>
              <a:ext uri="{FF2B5EF4-FFF2-40B4-BE49-F238E27FC236}">
                <a16:creationId xmlns:a16="http://schemas.microsoft.com/office/drawing/2014/main" id="{0D6E04B9-7499-187A-4BC3-F3A8D4E26ED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23" y="2346662"/>
            <a:ext cx="2140800" cy="161829"/>
          </a:xfrm>
          <a:prstGeom prst="rect">
            <a:avLst/>
          </a:prstGeom>
        </p:spPr>
      </p:pic>
      <p:pic>
        <p:nvPicPr>
          <p:cNvPr id="39" name="Picture 3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 title="IguanaTex Bitmap Display">
            <a:extLst>
              <a:ext uri="{FF2B5EF4-FFF2-40B4-BE49-F238E27FC236}">
                <a16:creationId xmlns:a16="http://schemas.microsoft.com/office/drawing/2014/main" id="{F87CB0EF-2FB5-BD3C-641B-EC3D6EB598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2" y="2346662"/>
            <a:ext cx="2197028" cy="229029"/>
          </a:xfrm>
          <a:prstGeom prst="rect">
            <a:avLst/>
          </a:prstGeom>
        </p:spPr>
      </p:pic>
      <p:pic>
        <p:nvPicPr>
          <p:cNvPr id="56" name="Picture 5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C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24BC6B2-3972-3026-C85F-6250561143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33" y="1684334"/>
            <a:ext cx="163200" cy="197486"/>
          </a:xfrm>
          <a:prstGeom prst="rect">
            <a:avLst/>
          </a:prstGeom>
        </p:spPr>
      </p:pic>
      <p:pic>
        <p:nvPicPr>
          <p:cNvPr id="50" name="Picture 4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ate(velocity)-based \\ \indent \indent \indent \indent dynamics:}&#10;&#10;&#10;\end{document}" title="IguanaTex Bitmap Display">
            <a:extLst>
              <a:ext uri="{FF2B5EF4-FFF2-40B4-BE49-F238E27FC236}">
                <a16:creationId xmlns:a16="http://schemas.microsoft.com/office/drawing/2014/main" id="{E4EFD57E-B8B5-3172-78B1-CD3E1F968C0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2" y="3184199"/>
            <a:ext cx="2479541" cy="489601"/>
          </a:xfrm>
          <a:prstGeom prst="rect">
            <a:avLst/>
          </a:prstGeom>
        </p:spPr>
      </p:pic>
      <p:pic>
        <p:nvPicPr>
          <p:cNvPr id="117" name="Picture 11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delta \mathbf{x}[k+1] \\ \mathbf{e}[k+1] \end{bmatrix} = \begin{bmatrix} \bar{A} &amp; \mathbf{0} \\ \bar{C} \bar{A} &amp; \mathbf{I} \end{bmatrix} \boldsymbol{\xi}[k] + \begin{bmatrix} \bar{B}_{u} \\ \bar{C} \bar{B}_{u} \end{bmatrix} \delta u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306814DE-9589-A5DB-3973-58C83D8FF30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3155397"/>
            <a:ext cx="5356800" cy="547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Problem:}&#10;&#10;&#10;\end{document}" title="IguanaTex Bitmap Display">
            <a:extLst>
              <a:ext uri="{FF2B5EF4-FFF2-40B4-BE49-F238E27FC236}">
                <a16:creationId xmlns:a16="http://schemas.microsoft.com/office/drawing/2014/main" id="{C02B4A98-B1BA-F518-70A8-1F833A88E1E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3" y="4161460"/>
            <a:ext cx="2995200" cy="202971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728C78-1F93-B933-F9DC-871B7B300DEA}"/>
              </a:ext>
            </a:extLst>
          </p:cNvPr>
          <p:cNvGrpSpPr/>
          <p:nvPr/>
        </p:nvGrpSpPr>
        <p:grpSpPr>
          <a:xfrm>
            <a:off x="4014993" y="3964192"/>
            <a:ext cx="4565487" cy="632229"/>
            <a:chOff x="3770869" y="3964192"/>
            <a:chExt cx="4565487" cy="632229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A643F48-47E7-D449-0535-70BA2E504C7C}"/>
                </a:ext>
              </a:extLst>
            </p:cNvPr>
            <p:cNvSpPr/>
            <p:nvPr/>
          </p:nvSpPr>
          <p:spPr>
            <a:xfrm>
              <a:off x="5818996" y="4061014"/>
              <a:ext cx="214294" cy="341981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in_{\hat{K}} J = \sum_{k=0}^{\infty} \left( (\boldsymbol{\xi}[k])^{T}\, Q \, \boldsymbol{\xi}[k] + (\delta u[k])^{T} \, R \, \delta u[k] \right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7B16AFF4-2C8F-78D4-D53C-8E5F30F36647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869" y="3964192"/>
              <a:ext cx="4565487" cy="632229"/>
            </a:xfrm>
            <a:prstGeom prst="rect">
              <a:avLst/>
            </a:prstGeom>
          </p:spPr>
        </p:pic>
      </p:grpSp>
      <p:pic>
        <p:nvPicPr>
          <p:cNvPr id="72" name="Picture 7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 title="IguanaTex Bitmap Display">
            <a:extLst>
              <a:ext uri="{FF2B5EF4-FFF2-40B4-BE49-F238E27FC236}">
                <a16:creationId xmlns:a16="http://schemas.microsoft.com/office/drawing/2014/main" id="{459E6F51-BEDC-57C5-1805-4571FEA6171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" y="6032863"/>
            <a:ext cx="3089828" cy="202971"/>
          </a:xfrm>
          <a:prstGeom prst="rect">
            <a:avLst/>
          </a:prstGeom>
        </p:spPr>
      </p:pic>
      <p:pic>
        <p:nvPicPr>
          <p:cNvPr id="74" name="Picture 73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[k] = -\hat{K} \boldsymbol{\xi}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573E0910-3B9E-C508-E2B6-FA1DFD19D6A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3" y="5997891"/>
            <a:ext cx="1522286" cy="272914"/>
          </a:xfrm>
          <a:prstGeom prst="rect">
            <a:avLst/>
          </a:prstGeom>
        </p:spPr>
      </p:pic>
      <p:pic>
        <p:nvPicPr>
          <p:cNvPr id="75" name="Picture 7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 title="IguanaTex Bitmap Display">
            <a:extLst>
              <a:ext uri="{FF2B5EF4-FFF2-40B4-BE49-F238E27FC236}">
                <a16:creationId xmlns:a16="http://schemas.microsoft.com/office/drawing/2014/main" id="{C88AA172-3D06-0A7D-7494-18F3BFBA27B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0" y="4703003"/>
            <a:ext cx="4455619" cy="180419"/>
          </a:xfrm>
          <a:prstGeom prst="rect">
            <a:avLst/>
          </a:prstGeom>
        </p:spPr>
      </p:pic>
      <p:pic>
        <p:nvPicPr>
          <p:cNvPr id="76" name="Picture 75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A9BCE68-4486-E6D7-1394-0E8EE062C5F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24" y="4983987"/>
            <a:ext cx="4611657" cy="242590"/>
          </a:xfrm>
          <a:prstGeom prst="rect">
            <a:avLst/>
          </a:prstGeom>
        </p:spPr>
      </p:pic>
      <p:pic>
        <p:nvPicPr>
          <p:cNvPr id="77" name="Picture 76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43999A9-7A7B-E8FD-A732-ED47D3FAE97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41" y="3781569"/>
            <a:ext cx="140190" cy="191390"/>
          </a:xfrm>
          <a:prstGeom prst="rect">
            <a:avLst/>
          </a:prstGeom>
        </p:spPr>
      </p:pic>
      <p:pic>
        <p:nvPicPr>
          <p:cNvPr id="78" name="Picture 7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5ED4EF-D9C3-35A3-6173-6774858F1FD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94" y="3786290"/>
            <a:ext cx="146286" cy="191390"/>
          </a:xfrm>
          <a:prstGeom prst="rect">
            <a:avLst/>
          </a:prstGeom>
        </p:spPr>
      </p:pic>
      <p:pic>
        <p:nvPicPr>
          <p:cNvPr id="80" name="Picture 7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 = \text{diag}([\mathbf{0},\,Q_{e}])&#10;\end{equation*}&#10;&#10;&#10;\end{document}" title="IguanaTex Bitmap Display">
            <a:extLst>
              <a:ext uri="{FF2B5EF4-FFF2-40B4-BE49-F238E27FC236}">
                <a16:creationId xmlns:a16="http://schemas.microsoft.com/office/drawing/2014/main" id="{58B03C82-0972-9DE1-E592-5E7992D93A8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143" y="4148430"/>
            <a:ext cx="1718400" cy="229029"/>
          </a:xfrm>
          <a:prstGeom prst="rect">
            <a:avLst/>
          </a:prstGeom>
        </p:spPr>
      </p:pic>
      <p:pic>
        <p:nvPicPr>
          <p:cNvPr id="82" name="Picture 8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 title="IguanaTex Bitmap Display">
            <a:extLst>
              <a:ext uri="{FF2B5EF4-FFF2-40B4-BE49-F238E27FC236}">
                <a16:creationId xmlns:a16="http://schemas.microsoft.com/office/drawing/2014/main" id="{56650326-4ED3-0A80-59A7-70CE368EA8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63" y="5331280"/>
            <a:ext cx="2155276" cy="181638"/>
          </a:xfrm>
          <a:prstGeom prst="rect">
            <a:avLst/>
          </a:prstGeom>
        </p:spPr>
      </p:pic>
      <p:pic>
        <p:nvPicPr>
          <p:cNvPr id="83" name="Picture 82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0EB9040-279C-CD99-3C10-7E6A7B543A05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00" y="5620579"/>
            <a:ext cx="2434438" cy="242590"/>
          </a:xfrm>
          <a:prstGeom prst="rect">
            <a:avLst/>
          </a:prstGeom>
        </p:spPr>
      </p:pic>
      <p:pic>
        <p:nvPicPr>
          <p:cNvPr id="85" name="Picture 84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 title="IguanaTex Bitmap Display">
            <a:extLst>
              <a:ext uri="{FF2B5EF4-FFF2-40B4-BE49-F238E27FC236}">
                <a16:creationId xmlns:a16="http://schemas.microsoft.com/office/drawing/2014/main" id="{67935F3E-70D6-A4F0-C483-17FC3305724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95" y="6474477"/>
            <a:ext cx="1553828" cy="161829"/>
          </a:xfrm>
          <a:prstGeom prst="rect">
            <a:avLst/>
          </a:prstGeom>
        </p:spPr>
      </p:pic>
      <p:pic>
        <p:nvPicPr>
          <p:cNvPr id="89" name="Picture 8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 = u[k-1] + \delta u[k]&#10;\end{equation*}&#10;&#10;&#10;\end{document}" title="IguanaTex Bitmap Display">
            <a:extLst>
              <a:ext uri="{FF2B5EF4-FFF2-40B4-BE49-F238E27FC236}">
                <a16:creationId xmlns:a16="http://schemas.microsoft.com/office/drawing/2014/main" id="{8541091D-774D-6A46-8877-D5D3CEFB4ADA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20" y="6440878"/>
            <a:ext cx="2199771" cy="229029"/>
          </a:xfrm>
          <a:prstGeom prst="rect">
            <a:avLst/>
          </a:prstGeom>
        </p:spPr>
      </p:pic>
      <p:pic>
        <p:nvPicPr>
          <p:cNvPr id="90" name="Picture 89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 title="IguanaTex Bitmap Display">
            <a:extLst>
              <a:ext uri="{FF2B5EF4-FFF2-40B4-BE49-F238E27FC236}">
                <a16:creationId xmlns:a16="http://schemas.microsoft.com/office/drawing/2014/main" id="{9E15861D-B0C3-221E-47CE-54626113D8AE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23" y="5319405"/>
            <a:ext cx="5062704" cy="193829"/>
          </a:xfrm>
          <a:prstGeom prst="rect">
            <a:avLst/>
          </a:prstGeom>
        </p:spPr>
      </p:pic>
      <p:pic>
        <p:nvPicPr>
          <p:cNvPr id="91" name="Picture 90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 title="IguanaTex Bitmap Display">
            <a:extLst>
              <a:ext uri="{FF2B5EF4-FFF2-40B4-BE49-F238E27FC236}">
                <a16:creationId xmlns:a16="http://schemas.microsoft.com/office/drawing/2014/main" id="{C3A36A01-D23B-9C79-56A0-57E18A63CD49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41" y="5699214"/>
            <a:ext cx="1733486" cy="15481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0DC0932-9375-0F84-5646-DDA6961E28E3}"/>
              </a:ext>
            </a:extLst>
          </p:cNvPr>
          <p:cNvGrpSpPr/>
          <p:nvPr/>
        </p:nvGrpSpPr>
        <p:grpSpPr>
          <a:xfrm>
            <a:off x="8336356" y="1884402"/>
            <a:ext cx="3451271" cy="648448"/>
            <a:chOff x="8462055" y="1884402"/>
            <a:chExt cx="3451271" cy="648448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5CA84EE-16CD-DDF1-D5EA-921F50933A14}"/>
                </a:ext>
              </a:extLst>
            </p:cNvPr>
            <p:cNvSpPr/>
            <p:nvPr/>
          </p:nvSpPr>
          <p:spPr>
            <a:xfrm>
              <a:off x="8462055" y="1884402"/>
              <a:ext cx="3451271" cy="648448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dea:} \\ directly minimize tracking error&#10;&#10;&#10;\end{document}" title="IguanaTex Bitmap Display">
              <a:extLst>
                <a:ext uri="{FF2B5EF4-FFF2-40B4-BE49-F238E27FC236}">
                  <a16:creationId xmlns:a16="http://schemas.microsoft.com/office/drawing/2014/main" id="{7032550A-1DBF-D1C2-8D38-63C0731D158C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508" y="1978033"/>
              <a:ext cx="3159772" cy="477257"/>
            </a:xfrm>
            <a:prstGeom prst="rect">
              <a:avLst/>
            </a:prstGeom>
          </p:spPr>
        </p:pic>
      </p:grpSp>
      <p:pic>
        <p:nvPicPr>
          <p:cNvPr id="108" name="Picture 107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$\mathbf{r}$ remains constant.&#10;&#10;&#10;\end{document}" title="IguanaTex Bitmap Display">
            <a:extLst>
              <a:ext uri="{FF2B5EF4-FFF2-40B4-BE49-F238E27FC236}">
                <a16:creationId xmlns:a16="http://schemas.microsoft.com/office/drawing/2014/main" id="{3289B65B-B02C-8487-C58F-5876391779F4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9" y="3709582"/>
            <a:ext cx="2900114" cy="184076"/>
          </a:xfrm>
          <a:prstGeom prst="rect">
            <a:avLst/>
          </a:prstGeom>
        </p:spPr>
      </p:pic>
      <p:pic>
        <p:nvPicPr>
          <p:cNvPr id="112" name="Picture 11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: \; &amp; \text{penalizes tracking errors} \\&#10;R: \; &amp; \text{penalizes control aggressiveness}&#10;\end{align*}&#10;&#10;&#10;\end{document}" title="IguanaTex Bitmap Display">
            <a:extLst>
              <a:ext uri="{FF2B5EF4-FFF2-40B4-BE49-F238E27FC236}">
                <a16:creationId xmlns:a16="http://schemas.microsoft.com/office/drawing/2014/main" id="{0CE5C81E-D1EF-68AA-53C4-591E84243D9E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9" y="4703003"/>
            <a:ext cx="2708266" cy="426668"/>
          </a:xfrm>
          <a:prstGeom prst="rect">
            <a:avLst/>
          </a:prstGeom>
        </p:spPr>
      </p:pic>
      <p:pic>
        <p:nvPicPr>
          <p:cNvPr id="122" name="Picture 121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Closed-loop stability can be checked by \\ computing the spectral radius of $(\hat{A} - \hat{B}\, \hat{K})$&#10;&#10;&#10;\end{document}" title="IguanaTex Bitmap Display">
            <a:extLst>
              <a:ext uri="{FF2B5EF4-FFF2-40B4-BE49-F238E27FC236}">
                <a16:creationId xmlns:a16="http://schemas.microsoft.com/office/drawing/2014/main" id="{0621E702-7FA1-F4DF-668C-BF6A4E27B8C5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0" y="6222668"/>
            <a:ext cx="3863162" cy="436419"/>
          </a:xfrm>
          <a:prstGeom prst="rect">
            <a:avLst/>
          </a:prstGeom>
        </p:spPr>
      </p:pic>
      <p:pic>
        <p:nvPicPr>
          <p:cNvPr id="129" name="Picture 128" descr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rho({\hat{A}_{\text{cl}}}) = \max{\lvert \text{eig}(\hat{A}-\hat{B}\hat{K}) \rvert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53F1408-5ED5-A7CA-EA7A-FACA66E35EA6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26" y="5865387"/>
            <a:ext cx="2460038" cy="2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7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31.34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Inverted pendulum is unstable and may fall over anytime.&#10;&#10;&#10;\end{document}"/>
  <p:tag name="IGUANATEXSIZE" val="18"/>
  <p:tag name="IGUANATEXCURSOR" val="35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11.3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objective:}&#10;&#10;&#10;\end{document}"/>
  <p:tag name="IGUANATEXSIZE" val="18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89.23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&#10;\end{equation*}&#10;&#10;&#10;\end{document}"/>
  <p:tag name="IGUANATEXSIZE" val="16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&#10;\end{equation*}&#10;&#10;&#10;\end{document}"/>
  <p:tag name="IGUANATEXSIZE" val="16"/>
  <p:tag name="IGUANATEXCURSOR" val="3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4.73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&#10;\end{equation*}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1.98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i}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242.21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\mathbf{I}&#10;\end{equation*}&#10;&#10;&#10;\end{document}"/>
  <p:tag name="IGUANATEXSIZE" val="16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7.727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975.2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Control the cart to a set point while \\ maintaining the pendulum upright.&#10;&#10;&#10;\end{document}"/>
  <p:tag name="IGUANATEXSIZE" val="18"/>
  <p:tag name="IGUANATEXCURSOR" val="42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2936.6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3. LQR-i. Rod angle (a) and cart position (b) \\ in response to step reference and impulse disturbance.&#10;&#10;&#10;\end{document}"/>
  <p:tag name="IGUANATEXSIZE" val="16"/>
  <p:tag name="IGUANATEXCURSOR" val="2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3058.86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4. LQR-i. Integral state (a) and control force (b) \\ in response to step reference and impulse disturbance.&#10;&#10;&#10;\end{document}"/>
  <p:tag name="IGUANATEXSIZE" val="16"/>
  <p:tag name="IGUANATEXCURSOR" val="2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78.5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violation exists in rod angle and control force.&#10;&#10;&#10;\end{document}"/>
  <p:tag name="IGUANATEXSIZE" val="16"/>
  <p:tag name="IGUANATEXCURSOR" val="3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83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Tracking performance depends on weighting matrices.&#10;&#10;&#10;\end{document}"/>
  <p:tag name="IGUANATEXSIZE" val="16"/>
  <p:tag name="IGUANATEXCURSOR" val="3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42.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 = \text{diag}([10,\,1,\,100,\,1,\,1])&#10;\end{equation*}&#10;&#10;&#10;\end{document}"/>
  <p:tag name="IGUANATEXSIZE" val="16"/>
  <p:tag name="IGUANATEXCURSOR" val="3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2.71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2&#10;\end{equation*}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05.09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constraints:}&#10;&#10;&#10;\end{document}"/>
  <p:tag name="IGUANATEXSIZE" val="18"/>
  <p:tag name="IGUANATEXCURSOR" val="3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71.61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/>
  <p:tag name="IGUANATEXSIZE" val="16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29.1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/>
  <p:tag name="IGUANATEXSIZE" val="16"/>
  <p:tag name="IGUANATEXCURSOR" val="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06.149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118.8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/>
  <p:tag name="IGUANATEXSIZE" val="16"/>
  <p:tag name="IGUANATEXCURSOR" val="3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0.4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/>
  <p:tag name="IGUANATEXSIZE" val="16"/>
  <p:tag name="IGUANATEXCURSOR" val="4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10.0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45.18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/>
  <p:tag name="IGUANATEXSIZE" val="16"/>
  <p:tag name="IGUANATEXCURSOR" val="36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00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9377"/>
  <p:tag name="ORIGINALWIDTH" val="2054.74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\mathbf{y}[k] &amp;= \begin{bmatrix} 1 &amp; 0 &amp; 0 &amp; 0 \\ 0 &amp; 0 &amp; 1 &amp; 0 \end{bmatrix} \mathbf{x}[k] = \begin{bmatrix} \theta[k] \\ x[k] \end{bmatrix}&#10;\end{align*}&#10;&#10;&#10;\end{document}"/>
  <p:tag name="IGUANATEXSIZE" val="18"/>
  <p:tag name="IGUANATEXCURSOR" val="5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019.8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/>
  <p:tag name="IGUANATEXSIZE" val="18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74.9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On rod angle: $\lvert \theta \rvert \leq 15^{\circ} \approx 0.2618\, (\text{rad})$&#10;&#10;&#10;\end{document}"/>
  <p:tag name="IGUANATEXSIZE" val="16"/>
  <p:tag name="IGUANATEXCURSOR" val="42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929.88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742.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0.60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/>
  <p:tag name="IGUANATEXSIZE" val="18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1.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/>
  <p:tag name="IGUANATEXSIZE" val="18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89.23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C}&#10;\end{equation*}&#10;&#10;&#10;\end{document}"/>
  <p:tag name="IGUANATEXSIZE" val="18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165"/>
  <p:tag name="ORIGINALWIDTH" val="1355.83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ate(velocity)-based \\ \indent \indent \indent \indent dynamics: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929.1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delta \mathbf{x}[k+1] \\ \mathbf{e}[k+1] \end{bmatrix} = \begin{bmatrix} \bar{A} &amp; \mathbf{0} \\ \bar{C} \bar{A} &amp; \mathbf{I} \end{bmatrix} \boldsymbol{\xi}[k] + \begin{bmatrix} \bar{B}_{u} \\ \bar{C} \bar{B}_{u} \end{bmatrix} \delta u[k]&#10;\end{equation*}&#10;&#10;&#10;\end{document}"/>
  <p:tag name="IGUANATEXSIZE" val="18"/>
  <p:tag name="IGUANATEXCURSOR" val="60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637.7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Problem:}&#10;&#10;&#10;\end{document}"/>
  <p:tag name="IGUANATEXSIZE" val="18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689.53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/>
  <p:tag name="IGUANATEXSIZE" val="18"/>
  <p:tag name="IGUANATEXCURSOR" val="36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8.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On control force: $\lvert u \rvert \leq 30\, (\text{N})$&#10;&#10;&#10;\end{document}"/>
  <p:tag name="IGUANATEXSIZE" val="16"/>
  <p:tag name="IGUANATEXCURSOR" val="3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832.395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[k] = -\hat{K} \boldsymbol{\xi}[k]&#10;\end{equation*}&#10;&#10;&#10;\end{document}"/>
  <p:tag name="IGUANATEXSIZE" val="18"/>
  <p:tag name="IGUANATEXCURSOR" val="40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2740.9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2836.89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/>
  <p:tag name="IGUANATEXSIZE" val="16"/>
  <p:tag name="IGUANATEXCURSOR" val="4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9.988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39.632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 = \text{diag}([\mathbf{0},\,Q_{e}])&#10;\end{equation*}&#10;&#10;&#10;\end{document}"/>
  <p:tag name="IGUANATEXSIZE" val="18"/>
  <p:tag name="IGUANATEXCURSOR" val="3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25.8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/>
  <p:tag name="IGUANATEXSIZE" val="16"/>
  <p:tag name="IGUANATEXCURSOR" val="3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497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849.64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/>
  <p:tag name="IGUANATEXSIZE" val="18"/>
  <p:tag name="IGUANATEXCURSOR" val="3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2.8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 = u[k-1] + \delta u[k]&#10;\end{equation*}&#10;&#10;&#10;\end{document}"/>
  <p:tag name="IGUANATEXSIZE" val="18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294.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/>
  <p:tag name="IGUANATEXSIZE" val="16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114.3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/>
  <p:tag name="IGUANATEXSIZE" val="16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1066.36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/>
  <p:tag name="IGUANATEXSIZE" val="16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784.02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$\mathbf{r}$ remains constant.&#10;&#10;&#10;\end{document}"/>
  <p:tag name="IGUANATEXSIZE" val="16"/>
  <p:tag name="IGUANATEXCURSOR" val="39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904.01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: \; &amp; \text{penalizes tracking errors} \\&#10;R: \; &amp; \text{penalizes control aggressiveness}&#10;\end{align*}&#10;&#10;&#10;\end{document}"/>
  <p:tag name="IGUANATEXSIZE" val="14"/>
  <p:tag name="IGUANATEXCURSOR" val="40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2376.4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Closed-loop stability can be checked by \\ computing the spectral radius of $(\hat{A} - \hat{B}\, \hat{K})$&#10;&#10;&#10;\end{document}"/>
  <p:tag name="IGUANATEXSIZE" val="16"/>
  <p:tag name="IGUANATEXCURSOR" val="39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513.31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rho({\hat{A}_{\text{cl}}}) = \max{\lvert \text{eig}(\hat{A}-\hat{B}\hat{K}) \rvert}&#10;\end{equation*}&#10;&#10;&#10;\end{document}"/>
  <p:tag name="IGUANATEXSIZE" val="16"/>
  <p:tag name="IGUANATEXCURSOR" val="40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1727.7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dea:} \\ directly minimize tracking error&#10;&#10;&#10;\end{document}"/>
  <p:tag name="IGUANATEXSIZE" val="18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2496.4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in_{\hat{K}} J = \sum_{k=0}^{\infty} \left( (\boldsymbol{\xi}[k])^{T}\, Q \, \boldsymbol{\xi}[k] + (\delta u[k])^{T} \, R \, \delta u[k] \right)&#10;\end{equation*}&#10;&#10;&#10;\end{document}"/>
  <p:tag name="IGUANATEXSIZE" val="18"/>
  <p:tag name="IGUANATEXCURSOR" val="4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78.5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violation exists in rod angle and control force.&#10;&#10;&#10;\end{document}"/>
  <p:tag name="IGUANATEXSIZE" val="16"/>
  <p:tag name="IGUANATEXCURSOR" val="3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083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Tracking performance depends on weighting matrices.&#10;&#10;&#10;\end{document}"/>
  <p:tag name="IGUANATEXSIZE" val="16"/>
  <p:tag name="IGUANATEXCURSOR" val="41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/>
  <p:tag name="IGUANATEXSIZE" val="20"/>
  <p:tag name="IGUANATEXCURSOR" val="3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84.32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Velocity form eliminates the need for an integral controller.&#10;&#10;&#10;\end{document}"/>
  <p:tag name="IGUANATEXSIZE" val="16"/>
  <p:tag name="IGUANATEXCURSOR" val="42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93.8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_{e} = \text{diag}([1,\,1])&#10;\end{equation*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10.198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0.5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71.61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/>
  <p:tag name="IGUANATEXSIZE" val="16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29.1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/>
  <p:tag name="IGUANATEXSIZE" val="16"/>
  <p:tag name="IGUANATEXCURSOR" val="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06.149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118.8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/>
  <p:tag name="IGUANATEXSIZE" val="16"/>
  <p:tag name="IGUANATEXCURSOR" val="3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0.4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/>
  <p:tag name="IGUANATEXSIZE" val="16"/>
  <p:tag name="IGUANATEXCURSOR" val="4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10.0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45.18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/>
  <p:tag name="IGUANATEXSIZE" val="16"/>
  <p:tag name="IGUANATEXCURSOR" val="36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931.7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$x$-direction equation of motion:}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3050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6. LQR-v. Control increment (a) and control (b) \\ in response to step reference and impulse disturbance.&#10;&#10;&#10;\end{document}"/>
  <p:tag name="IGUANATEXSIZE" val="16"/>
  <p:tag name="IGUANATEXCURSOR" val="33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2936.6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5. LQR-v. Rod angle (a) and cart position (b) \\ in response to step reference and impulse disturbance.&#10;&#10;&#10;\end{document}"/>
  <p:tag name="IGUANATEXSIZE" val="16"/>
  <p:tag name="IGUANATEXCURSOR" val="2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00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9377"/>
  <p:tag name="ORIGINALWIDTH" val="2054.74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\mathbf{y}[k] &amp;= \begin{bmatrix} 1 &amp; 0 &amp; 0 &amp; 0 \\ 0 &amp; 0 &amp; 1 &amp; 0 \end{bmatrix} \mathbf{x}[k] = \begin{bmatrix} \theta[k] \\ x[k] \end{bmatrix}&#10;\end{align*}&#10;&#10;&#10;\end{document}"/>
  <p:tag name="IGUANATEXSIZE" val="18"/>
  <p:tag name="IGUANATEXCURSOR" val="5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019.8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/>
  <p:tag name="IGUANATEXSIZE" val="18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929.88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742.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0.60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/>
  <p:tag name="IGUANATEXSIZE" val="18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1.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/>
  <p:tag name="IGUANATEXSIZE" val="18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2313.4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(M+m)\ddot{x} + m l \ddot{\theta} \cos{\theta} - m l \dot{\theta}^{2} \sin{\theta} = u + d&#10;\end{equation*}&#10;&#10;&#10;\end{document}"/>
  <p:tag name="IGUANATEXSIZE" val="18"/>
  <p:tag name="IGUANATEXCURSOR" val="45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89.23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C}&#10;\end{equation*}&#10;&#10;&#10;\end{document}"/>
  <p:tag name="IGUANATEXSIZE" val="18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1542.55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 velocity-based \\ \indent \indent \indent \indent \indent dynamics:}&#10;&#10;&#10;\end{document}"/>
  <p:tag name="IGUANATEXSIZE" val="18"/>
  <p:tag name="IGUANATEXCURSOR" val="42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3424.8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delta \mathbf{x}[k+1] \\ \mathbf{e}[k+1] \\ \mathbf{x}[k] \\ u[k] \end{bmatrix} = \begin{bmatrix} \bar{A} &amp; \mathbf{0} &amp; \mathbf{0} &amp; \mathbf{0} \\ \bar{C} \bar{A} &amp; \mathbf{I} &amp; \mathbf{0} &amp; \mathbf{0} \\ \mathbf{I} &amp; \mathbf{0} &amp; \mathbf{I} &amp; \mathbf{0} \\ \mathbf{0} &amp; \mathbf{0} &amp; \mathbf{0} &amp; \mathbf{I} \end{bmatrix} \boldsymbol{\xi}[k] + \begin{bmatrix} \bar{B}_{u} \\ \bar{C} \bar{B}_{u} \\ \mathbf{0} \\ \mathbf{I} \end{bmatrix} \delta u[k]&#10;\end{equation*}&#10;&#10;&#10;\end{document}"/>
  <p:tag name="IGUANATEXSIZE" val="18"/>
  <p:tag name="IGUANATEXCURSOR" val="5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9.988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784.02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$\mathbf{r}$ remains constant.&#10;&#10;&#10;\end{document}"/>
  <p:tag name="IGUANATEXSIZE" val="16"/>
  <p:tag name="IGUANATEXCURSOR" val="39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917.5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otational equation of motion:}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1359.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dea:} \\ append state and control \\ to enforce constraints&#10;&#10;&#10;\end{document}"/>
  <p:tag name="IGUANATEXSIZE" val="18"/>
  <p:tag name="IGUANATEXCURSOR" val="39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689.53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/>
  <p:tag name="IGUANATEXSIZE" val="18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116.2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Control force $u$ is applied to the cart.&#10;&#10;&#10;\end{document}"/>
  <p:tag name="IGUANATEXSIZE" val="18"/>
  <p:tag name="IGUANATEXCURSOR" val="35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887.51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m \ddot{x} \cos{\theta} + m l \ddot{\theta} = m g \sin{\theta} + d \cos{\theta}&#10;\end{equation*}&#10;&#10;&#10;\end{document}"/>
  <p:tag name="IGUANATEXSIZE" val="18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37.34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^{\ast}[0] = \, \text{First element of the optimal control sequence}\, \Delta U^{\ast}&#10;\end{equation*}&#10;&#10;&#10;\end{document}"/>
  <p:tag name="IGUANATEXSIZE" val="18"/>
  <p:tag name="IGUANATEXCURSOR" val="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849.64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/>
  <p:tag name="IGUANATEXSIZE" val="18"/>
  <p:tag name="IGUANATEXCURSOR" val="3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5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t] = u[t-1] + \delta u^{\ast}[0]&#10;\end{equation*}&#10;&#10;&#10;\end{document}"/>
  <p:tag name="IGUANATEXSIZE" val="18"/>
  <p:tag name="IGUANATEXCURSOR" val="3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239.5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Weighting matrices:}&#10;&#10;&#10;\end{document}"/>
  <p:tag name="IGUANATEXSIZE" val="18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6.6891"/>
  <p:tag name="ORIGINALWIDTH" val="2219.7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_{e}:\; &amp; \text{penalizes tracking errors.} \\&#10;R: \; &amp; \text{penalizes control aggressiveness.} \\&#10;P_{e}: \; &amp; \text{Terminal penalty, solution of DARE} &#10;\end{align*}&#10;&#10;&#10;\end{document}"/>
  <p:tag name="IGUANATEXSIZE" val="18"/>
  <p:tag name="IGUANATEXCURSOR" val="5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204.3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* acquired by LQR-v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337.8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contributes to stability}&#10;&#10;&#10;\end{document}"/>
  <p:tag name="IGUANATEXSIZE" val="16"/>
  <p:tag name="IGUANATEXCURSOR" val="3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1502.06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Quadratic programming \\ \indent \indent \indent \indent \indent problem:}&#10;&#10;&#10;\end{document}"/>
  <p:tag name="IGUANATEXSIZE" val="18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2278.9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} \qquad &amp; J = (\Delta U)^{T} \, H \, \Delta U + 2q^{T} \Delta U \\&#10;\text{s.t.} \quad &amp; G \, \Delta U \leq W + T \boldsymbol{\xi}[0]&#10;\end{align*}&#10;&#10;&#10;\end{document}"/>
  <p:tag name="IGUANATEXSIZE" val="18"/>
  <p:tag name="IGUANATEXCURSOR" val="5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2667.4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solved by QP solvers: \\ MATLAB-mpcActiveSetSolver, OSQP, Gurobi,...}&#10;&#10;&#10;\end{document}"/>
  <p:tag name="IGUANATEXSIZE" val="16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165"/>
  <p:tag name="ORIGINALWIDTH" val="3156.35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Variable separation for simulation:} \\ (MATLAB Symbolic Math Toolbox or manual derivation)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3044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8. LQMPC. Control increment(a) and control(b) \\ in response to step reference and impulse disturbance.&#10;&#10;&#10;\end{document}"/>
  <p:tag name="IGUANATEXSIZE" val="16"/>
  <p:tag name="IGUANATEXCURSOR" val="2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25.1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rediction horizon:&#10;&#10;&#10;\end{document}"/>
  <p:tag name="IGUANATEXSIZE" val="16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535.4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N_{p} = 1\, (\text{s})&#10;\end{equation*}&#10;&#10;&#10;\end{document}"/>
  <p:tag name="IGUANATEXSIZE" val="16"/>
  <p:tag name="IGUANATEXCURSOR" val="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119.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Constraint satisfaction for rod angle and control force.&#10;&#10;&#10;\end{document}"/>
  <p:tag name="IGUANATEXSIZE" val="16"/>
  <p:tag name="IGUANATEXCURSOR" val="3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412.82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Significant deviation of cart position at disturbance instant.&#10;&#10;&#10;\end{document}"/>
  <p:tag name="IGUANATEXSIZE" val="16"/>
  <p:tag name="IGUANATEXCURSOR" val="4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412.07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$ Additional constraint could proactively minimize overshoot.&#10;&#10;&#10;\end{document}"/>
  <p:tag name="IGUANATEXSIZE" val="16"/>
  <p:tag name="IGUANATEXCURSOR" val="4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93.8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Q_{e} = \text{diag}([1,\,1])&#10;\end{equation*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10.198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 = 0.5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71.61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Weighting matrices:&#10;&#10;&#10;\end{document}"/>
  <p:tag name="IGUANATEXSIZE" val="16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29.1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T = 0.01\, (\text{s})&#10;\end{equation*}&#10;&#10;&#10;\end{document}"/>
  <p:tag name="IGUANATEXSIZE" val="16"/>
  <p:tag name="IGUANATEXCURSOR" val="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3520.8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2}&#10;\ddot{x} = \frac{m l \dot{\theta}^{2} \sin{\theta} - d (\cos{\theta})^{2} - m g (\sin{\theta})\cos{\theta} + d +u}{-m (\cos{\theta})^{2} + M +m}&#10;\end{equation}&#10;&#10;&#10;\end{document}"/>
  <p:tag name="IGUANATEXSIZE" val="18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06.149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Sampling time: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118.8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mpulse disturbance:&#10;&#10;&#10;\end{document}"/>
  <p:tag name="IGUANATEXSIZE" val="16"/>
  <p:tag name="IGUANATEXCURSOR" val="3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0.4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d(t) = \begin{cases} 1\, (\text{N}), &amp; 20.0\,(\text{s}) \leq t \leq 20.1\,(\text{s}) \\&#10;0, &amp; \text{otherwise} \end{cases}&#10;\end{equation*}&#10;&#10;&#10;\end{document}"/>
  <p:tag name="IGUANATEXSIZE" val="16"/>
  <p:tag name="IGUANATEXCURSOR" val="4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10.0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(t) = \begin{cases} \; \; 1.0\, (\text{m}), &amp; t \leq 10\, (\text{s}) \\ -0.5\, (\text{m}), &amp; \text{otherwise} \end{cases}&#10;\end{equation*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45.18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Reference:&#10;&#10;&#10;\end{document}"/>
  <p:tag name="IGUANATEXSIZE" val="16"/>
  <p:tag name="IGUANATEXCURSOR" val="36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3001.12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7. LQMPC. Rod angle (a) and cart position (b) \\ in response to step reference and impulse disturbance.&#10;&#10;&#10;\end{document}"/>
  <p:tag name="IGUANATEXSIZE" val="16"/>
  <p:tag name="IGUANATEXCURSOR" val="29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34.60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Key Observations:}&#10;&#10;&#10;\end{document}"/>
  <p:tag name="IGUANATEXSIZE" val="20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51.96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\;$ Velocity form eliminates the need for an integral controller in LQR design.&#10;&#10;&#10;\end{document}"/>
  <p:tag name="IGUANATEXSIZE" val="20"/>
  <p:tag name="IGUANATEXCURSOR" val="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799.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Constraint enforcement is achieved by LQMPC.&#10;&#10;&#10;\end{document}"/>
  <p:tag name="IGUANATEXSIZE" val="20"/>
  <p:tag name="IGUANATEXCURSOR" val="41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07.4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LQMPC can levarage the velocity form and benefit from it (terminal penalty).&#10;&#10;&#10;\end{document}"/>
  <p:tag name="IGUANATEXSIZE" val="20"/>
  <p:tag name="IGUANATEXCURSOR" val="4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4166.4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1}&#10;\ddot{\theta} = \frac{m^{2} g \sin{\theta} - m (\cos{\theta})u + M (\cos{\theta})d + M m g \sin{\theta} - m^{2} l \dot{\theta}^{2} (\sin{\theta}) \cos{\theta}}{m l (-m (\cos{\theta})^{2} + M + m)}&#10;\end{equation}&#10;&#10;&#10;\end{document}"/>
  <p:tag name="IGUANATEXSIZE" val="18"/>
  <p:tag name="IGUANATEXCURSOR" val="5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288.33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Unexplored Aspects:}&#10;&#10;&#10;\end{document}"/>
  <p:tag name="IGUANATEXSIZE" val="20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178.1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Influence of design parameters on control performance.&#10;&#10;&#10;\end{document}"/>
  <p:tag name="IGUANATEXSIZE" val="20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438.6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\;$ Influence of terminal penalty on stability.&#10;&#10;&#10;\end{document}"/>
  <p:tag name="IGUANATEXSIZE" val="20"/>
  <p:tag name="IGUANATEXCURSOR" val="4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15.22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rightarrow \;$ Primary disadvantage of LQMPC is the highly computational complexity.&#10;&#10;&#10;\end{document}"/>
  <p:tag name="IGUANATEXSIZE" val="20"/>
  <p:tag name="IGUANATEXCURSOR" val="41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872.89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wton's second law to $x$-direction of motion:}&#10;&#10;&#10;\end{document}"/>
  <p:tag name="IGUANATEXSIZE" val="16"/>
  <p:tag name="IGUANATEXCURSOR" val="4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0.4012"/>
  <p:tag name="ORIGINALWIDTH" val="2477.6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M \frac{d^{2} x}{dt^2} + m \frac{d^{2} x_{m}}{dt^{2}} &amp;= u + d \\&#10;\rightarrow M \frac{d^{2} x}{dt^2} + m \frac{d^{2} (x + l\sin{\theta})}{dt^{2}} &amp;= u + d \\&#10;\rightarrow (M+m) \ddot{x} + m l \ddot{\theta} \cos{\theta} - m l \dot{\theta}^{2} \sin{\theta} &amp;= u + d&#10;\end{align*}&#10;&#10;&#10;\end{document}"/>
  <p:tag name="IGUANATEXSIZE" val="16"/>
  <p:tag name="IGUANATEXCURSOR" val="6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897.6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wton's second law to the rotational motion: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7.3978"/>
  <p:tag name="ORIGINALWIDTH" val="40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m \frac{d^{2} x_{m}}{dt^{2}} l \cos{\theta} - m \frac{d^{2} z_{m}}{dt^{2}} l \sin{\theta} &amp;= m g l \sin{\theta} + d l \cos{\theta} \\&#10;\rightarrow \left[ m \frac{d^{2}}{dt^{2}} (x+l \sin{\theta}) \right] l \cos{\theta} - \left[ m \frac{d^{2}}{dt^{2}} (l \cos{\theta}) \right] l \sin{\theta} &amp;= m g l \sin{\theta} + d l \cos{\theta} \\&#10;\rightarrow m \ddot{x} \cos{\theta} + m l \ddot{\theta} &amp;= m g \sin{\theta} + d \cos{\theta}&#10;\end{align*}&#10;&#10;&#10;\end{document}"/>
  <p:tag name="IGUANATEXSIZE" val="16"/>
  <p:tag name="IGUANATEXCURSOR" val="5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294.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/>
  <p:tag name="IGUANATEXSIZE" val="16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/>
  <p:tag name="IGUANATEXSIZE" val="20"/>
  <p:tag name="IGUANATEXCURSOR" val="3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63.5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catenated-state dynamics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106.86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Mass coordinates:}&#10;&#10;&#10;\end{document}"/>
  <p:tag name="IGUANATEXSIZE" val="16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842.894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x_{m} &amp;= x + l \sin{\theta} \\&#10;z_{m} &amp;= l \cos{\theta}&#10;\end{align*}&#10;&#10;&#10;\end{document}"/>
  <p:tag name="IGUANATEXSIZE" val="16"/>
  <p:tag name="IGUANATEXCURSOR" val="4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273.34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onlinear dynamics:}&#10;&#10;&#10;\end{document}"/>
  <p:tag name="IGUANATEXSIZE" val="20"/>
  <p:tag name="IGUANATEXCURSOR" val="36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851.143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/>
  <p:tag name="IGUANATEXSIZE" val="18"/>
  <p:tag name="IGUANATEXCURSOR" val="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904.01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\mathbf{F}(\mathbf{x},u,d) = [\mathbf{x}_{2},\;(1),\;\mathbf{x}_{4},\; (2)]^{T}&#10;\end{equation*}&#10;&#10;&#10;\end{document}"/>
  <p:tag name="IGUANATEXSIZE" val="18"/>
  <p:tag name="IGUANATEXCURSOR" val="4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1.372"/>
  <p:tag name="ORIGINALWIDTH" val="1349.08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h_{1} &amp;= \mathbf{F} \left(\mathbf{x},u,d \right), \\&#10;h_{2} &amp;= \mathbf{F} \left( \mathbf{x} + \frac{T}{2} h_{1}, u, d \right), \\&#10;h_{3} &amp;= \mathbf{F} \left( \mathbf{x} + \frac{T}{2} h_{2}, u, d \right), \\&#10;h_{4} &amp;= \mathbf{F} \left( \mathbf{x} + T\, h_{3}, u, d \right).&#10;\end{align*}&#10;&#10;&#10;\end{document}"/>
  <p:tag name="IGUANATEXSIZE" val="18"/>
  <p:tag name="IGUANATEXCURSOR" val="6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746.906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lopes used:}&#10;&#10;&#10;\end{document}"/>
  <p:tag name="IGUANATEXSIZE" val="20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304.83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ext-timestep value\\ \indent \indent approximation:}&#10;&#10;&#10;\end{document}"/>
  <p:tag name="IGUANATEXSIZE" val="20"/>
  <p:tag name="IGUANATEXCURSOR" val="3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2284.96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+1] = x[k] + \frac{T}{6} (h_{1} + 2 h_{2} + 2 h_{3} + h_{4}).&#10;\end{equation*}&#10;&#10;&#10;\end{document}"/>
  <p:tag name="IGUANATEXSIZE" val="18"/>
  <p:tag name="IGUANATEXCURSOR" val="4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2.1635"/>
  <p:tag name="ORIGINALWIDTH" val="3593.55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F}(\mathbf{x},u,d) = \begin{bmatrix} \mathbf{x}_{2} \\ \frac{m^{2} g \sin{\theta} - m (\cos{\theta})u + M (\cos{\theta})d + M m g \sin{\theta} - m^{2} l \dot{\theta}^{2} (\sin{\theta}) \cos{\theta}}{m l (-m (\cos{\theta})^{2} + M + m)} \\ \mathbf{x}_{4} \\ \frac{m l \dot{\theta}^{2} \sin{\theta} - d (\cos{\theta})^{2} - m g (\sin{\theta})\cos{\theta} + d +u}{-m (\cos{\theta})^{2} + M +m}  \end{bmatrix}&#10;\end{equation*}&#10;&#10;&#10;\end{document}"/>
  <p:tag name="IGUANATEXSIZE" val="18"/>
  <p:tag name="IGUANATEXCURSOR" val="7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851.143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/>
  <p:tag name="IGUANATEXSIZE" val="18"/>
  <p:tag name="IGUANATEXCURSOR" val="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21.147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Timestep $= T$}&#10;&#10;&#10;\end{document}"/>
  <p:tag name="IGUANATEXSIZE" val="18"/>
  <p:tag name="IGUANATEXCURSOR" val="3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1197.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Matrix exponential \\ \indent derivative:}&#10;&#10;&#10;\end{document}"/>
  <p:tag name="IGUANATEXSIZE" val="16"/>
  <p:tag name="IGUANATEXCURSOR" val="39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190.85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frac{d}{dt} e^{At} = A\, e^{At} = e^{At} A&#10;\end{equation*}&#10;&#10;&#10;\end{document}"/>
  <p:tag name="IGUANATEXSIZE" val="16"/>
  <p:tag name="IGUANATEXCURSOR" val="40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2.58"/>
  <p:tag name="ORIGINALWIDTH" val="3628.79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dot{\mathbf{x}}(t) &amp;= A \mathbf{x}(t) +&#10;B_{u} u(t) + B_{d} d(t) \\&#10;\rightarrow e^{-At}\dot{\mathbf{x}}(t) &amp;= e^{-At} A \mathbf{x}(t) + e^{-At} B_{u} u(t) + e^{-At} B_{d} d(t) \\&#10;\rightarrow \frac{d}{dt} \left( e^{-At} \mathbf{x}(t) \right) &amp;= e^{-At} B_{u} u(t) + e^{-At} B_{d} d(t) \\&#10;\rightarrow e^{-At} \mathbf{x}(t) - e^{0} \mathbf{x}(0) &amp;= \int_{0}^{t} e^{-A \tau} \left( B_{u} u(\tau) + B_{d} d(\tau) \right) d \tau \\&#10;\rightarrow \mathbf{x}(t) &amp;= e^{At} \mathbf{x}(0) + \int_{0}^{t} e^{A(t-\tau)} \left( B_{u} u(\tau) + B_{d} d(\tau) \right) d \tau&#10;\end{align*}&#10;&#10;&#10;\end{document}"/>
  <p:tag name="IGUANATEXSIZE" val="16"/>
  <p:tag name="IGUANATEXCURSOR" val="795"/>
  <p:tag name="TRANSPARENCY" val="True"/>
  <p:tag name="LATEXENGINEID" val="0"/>
  <p:tag name="TEMPFOLDER" val="c:\temp\"/>
  <p:tag name="LATEXFORMHEIGHT" val="432.75"/>
  <p:tag name="LATEXFORMWIDTH" val="385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002.2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rting with continuous model:}&#10;&#10;&#10;\end{document}"/>
  <p:tag name="IGUANATEXSIZE" val="18"/>
  <p:tag name="IGUANATEXCURSOR" val="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927.6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multiply $e^{-At}$}&#10;&#10;&#10;\end{document}"/>
  <p:tag name="IGUANATEXSIZE" val="16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782.15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By integrating}&#10;&#10;\end{document}"/>
  <p:tag name="IGUANATEXSIZE" val="16"/>
  <p:tag name="IGUANATEXCURSOR" val="3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5.246"/>
  <p:tag name="ORIGINALWIDTH" val="6224.9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] &amp;\triangleq \mathbf{x}[kT] \\&#10;\mathbf{x}[k] &amp;= e^{AkT} \mathbf{x}(0) + \int_{0}^{kT} \left( e^{A (kT-\tau)} B_{u} u(\tau) + B_{d} d(\tau) \right) d \tau \\&#10;\mathbf{x}[k] &amp;= e^{AkT} \mathbf{x}(0) + \int_{0}^{kT} \left( e^{A (kT-\tau)} B_{u} u(\tau) + B_{d} d(\tau) \right) d \tau \\&#10;\rightarrow \mathbf{x}[k+1] &amp;= e^{A(k+1)T} \mathbf{x}(0) + \int_{0}^{(k+1)T} \left( e^{A ((k+1)T-\tau)} B_{u} u(\tau) + B_{d} d(\tau) \right) d \tau \\&#10;\mathbf{x}[k+1] &amp;= e^{AT} \left[ e^{AkT} \mathbf{x}(0) + \int_{0}^{kT} \left( e^{A (kT-\tau)} B_{u} u(\tau) + B_{d} d(\tau) \right) d \tau \right] + \int_{kT}^{(k+1)T} e^{A(kT+T-\tau)} \left( B_{u} u(\tau) + B_{d} d(\tau) \right) d \tau \\&#10;\mathbf{x}[k+1] &amp;= e^{AT} \mathbf{x}[k] + \int_{kT}^{(k+1)T} e^{A(kT+T-\tau)} \left( B_{u} u(\tau) + B_{d} d(\tau) \right) d \tau&#10;\end{align*}&#10;&#10;\end{document}"/>
  <p:tag name="IGUANATEXSIZE" val="16"/>
  <p:tag name="IGUANATEXCURSOR" val="1174"/>
  <p:tag name="TRANSPARENCY" val="True"/>
  <p:tag name="LATEXENGINEID" val="0"/>
  <p:tag name="TEMPFOLDER" val="c:\temp\"/>
  <p:tag name="LATEXFORMHEIGHT" val="448.5"/>
  <p:tag name="LATEXFORMWIDTH" val="385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769.40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izing:}&#10;&#10;&#10;\end{document}"/>
  <p:tag name="IGUANATEXSIZE" val="18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3.112"/>
  <p:tag name="ORIGINALWIDTH" val="3629.54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e^{AT} \mathbf{x}[k] + \int_{kT}^{(k+1)T} e^{A(kT+T-\tau)} \left( B_{u} u(\tau) + B_{d} d(\tau) \right) d \tau \\&#10;\rightarrow \mathbf{x}[k+1] &amp;= e^{AT} \mathbf{x}[k] - \left( \int_{T}^{0} e^{Av} dv \right) \left( B_{u} u[k] + B_{d} d[k] \right) \\&#10;&amp;= e^{AT} \mathbf{x}[k] + \left( \int_{0}^{T} e^{Av} dv \right) \left( B_{u} u[k] + B_{d} d[k] \right)&#10;\end{align*}&#10;&#10;\end{document}"/>
  <p:tag name="IGUANATEXSIZE" val="18"/>
  <p:tag name="IGUANATEXCURSOR" val="726"/>
  <p:tag name="TRANSPARENCY" val="True"/>
  <p:tag name="LATEXENGINEID" val="0"/>
  <p:tag name="TEMPFOLDER" val="c:\temp\"/>
  <p:tag name="LATEXFORMHEIGHT" val="448.5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904.01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\mathbf{F}(\mathbf{x},u,d) = [\mathbf{x}_{2},\;(1),\;\mathbf{x}_{4},\; (2)]^{T}&#10;\end{equation*}&#10;&#10;&#10;\end{document}"/>
  <p:tag name="IGUANATEXSIZE" val="18"/>
  <p:tag name="IGUANATEXCURSOR" val="4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035.6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nonsingular:&#10;&#10;&#10;\end{document}"/>
  <p:tag name="IGUANATEXSIZE" val="18"/>
  <p:tag name="IGUANATEXCURSOR" val="35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457.442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&#10;\end{equation*}&#10;&#10;&#10;\end{document}"/>
  <p:tag name="IGUANATEXSIZE" val="18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280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A^{-1} \left( e^{A T} - I \right) B_{u}&#10;\end{equation*}&#10;&#10;&#10;\end{document}"/>
  <p:tag name="IGUANATEXSIZE" val="18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269.59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A^{-1} \left( e^{A T} - I \right) B_{d}&#10;\end{equation*}&#10;&#10;&#10;\end{document}"/>
  <p:tag name="IGUANATEXSIZE" val="18"/>
  <p:tag name="IGUANATEXCURSOR" val="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834.645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singular:&#10;&#10;&#10;\end{document}"/>
  <p:tag name="IGUANATEXSIZE" val="18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2620.9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 = \sum_{h = 0}^{\infty} \frac{1}{h!} \left( A T \right)^{h} \qquad \text{(Taylor expansion)}&#10;\end{equation*}&#10;&#10;&#10;\end{document}"/>
  <p:tag name="IGUANATEXSIZE" val="18"/>
  <p:tag name="IGUANATEXCURSOR" val="46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61.30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\sum_{h=0}^{\infty} \frac{1}{(h+1)!} A^{h} T^{h+1} B_{u} &#10;\end{equation*}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50.05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\sum_{h=0}^{\infty} \frac{1}{(h+1)!} A^{h} T^{h+1} B_{d}&#10;\end{equation*}&#10;&#10;&#10;\end{document}"/>
  <p:tag name="IGUANATEXSIZE" val="18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2349.45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In practice: replace $\infty$ by a large number&#10;&#10;&#10;\end{document}"/>
  <p:tag name="IGUANATEXSIZE" val="16"/>
  <p:tag name="IGUANATEXCURSOR" val="35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845.144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 = kT + T - \tau&#10;\end{equation*}&#10;&#10;\end{document}"/>
  <p:tag name="IGUANATEXSIZE" val="18"/>
  <p:tag name="IGUANATEXCURSOR" val="3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193.85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imulation options:}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2.665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dv = - d \tau&#10;\end{equation*}&#10;&#10;\end{document}"/>
  <p:tag name="IGUANATEXSIZE" val="18"/>
  <p:tag name="IGUANATEXCURSOR" val="3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3.1983"/>
  <p:tag name="ORIGINALWIDTH" val="1169.10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\\ $u,\,d$ remains constant \\ during timestep $T$.&#10;&#10;&#10;\end{document}"/>
  <p:tag name="IGUANATEXSIZE" val="16"/>
  <p:tag name="IGUANATEXCURSOR" val="39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textcolor{red}{+}&#10;\end{equation*}&#10;&#10;&#10;\end{document}"/>
  <p:tag name="IGUANATEXSIZE" val="10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1.9123"/>
  <p:tag name="ORIGINALWIDTH" val="1700.03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y[k] &amp;= C \mathbf{x}[k] \\&#10;v[k] &amp;= v[k-1] + r[k] - y[k] \\&#10;u[k] &amp;= -K_{f} \mathbf{x}[k] + K_{i} v[k]&#10;\end{align*}&#10;&#10;&#10;\end{document}"/>
  <p:tag name="IGUANATEXSIZE" val="16"/>
  <p:tag name="IGUANATEXCURSOR" val="52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4.878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system:}&#10;&#10;&#10;\end{document}"/>
  <p:tag name="IGUANATEXSIZE" val="16"/>
  <p:tag name="IGUANATEXCURSOR" val="36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867.64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ntegral state:}&#10;&#10;&#10;\end{document}"/>
  <p:tag name="IGUANATEXSIZE" val="16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2605.1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v[k+1] &amp;= v[k] + r[k+1] - y[k+1] \\&#10;&amp;= v[k] + r[k+1] - C(\bar{A} \mathbf{x}[k] + \bar{B}_{u} u[k]) \\&#10;&amp;= - C \bar{A} \mathbf{x}[k] + v[k] - C \bar{B}_{u} u[k] + r[k+1]&#10;\end{align*}&#10;&#10;&#10;\end{document}"/>
  <p:tag name="IGUANATEXSIZE" val="16"/>
  <p:tag name="IGUANATEXCURSOR" val="5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970.378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 state:}&#10;&#10;&#10;\end{document}"/>
  <p:tag name="IGUANATEXSIZE" val="16"/>
  <p:tag name="IGUANATEXCURSOR" val="3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258.34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mathbf{x}[k+1] \\ v[k+1] \end{bmatrix} = \begin{bmatrix} \bar{A} &amp; \mathbf{0} \\ -C \bar{A} &amp; 1 \end{bmatrix} \begin{bmatrix} \mathbf{x}[k] \\ v[k] \end{bmatrix} + \begin{bmatrix} \bar{B} \\ -C \bar{B} \end{bmatrix} u[k] + \begin{bmatrix} \mathbf{0} \\ 1 \end{bmatrix} r[k+1]&#10;\end{equation*}&#10;&#10;&#10;\end{document}"/>
  <p:tag name="IGUANATEXSIZE" val="16"/>
  <p:tag name="IGUANATEXCURSOR" val="6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74.84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eady-state system:}&#10;&#10;&#10;\end{document}"/>
  <p:tag name="IGUANATEXSIZE" val="16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2529.4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MATLAB-ode45 function or \\ manual-coded Runge-Kutta 4th-order method.&#10;&#10;&#10;\end{document}"/>
  <p:tag name="IGUANATEXSIZE" val="18"/>
  <p:tag name="IGUANATEXCURSOR" val="4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247.09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mathbf{x}_{\text{ss}}[k+1] \\ v_{\text{ss}}[k+1] \end{bmatrix} = \begin{bmatrix} \bar{A} &amp; \mathbf{0} \\ -C \bar{A} &amp; 1 \end{bmatrix} \begin{bmatrix} \mathbf{x}_{\text{ss}}[k] \\ v_{\text{ss}}[k] \end{bmatrix} + \begin{bmatrix} \bar{B} \\ -C \bar{B} \end{bmatrix} u_{\text{ss}}[k] + \begin{bmatrix} \mathbf{0} \\ 1 \end{bmatrix} r_{\text{ss}}&#10;\end{equation*}&#10;&#10;&#10;\end{document}"/>
  <p:tag name="IGUANATEXSIZE" val="16"/>
  <p:tag name="IGUANATEXCURSOR" val="7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88.52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Assumption: $r[k] = r[k+1] = r$}&#10;&#10;&#10;\end{document}"/>
  <p:tag name="IGUANATEXSIZE" val="16"/>
  <p:tag name="IGUANATEXCURSOR" val="40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67.154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errors:}&#10;&#10;&#10;\end{document}"/>
  <p:tag name="IGUANATEXSIZE" val="16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947.88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_{e}[k] &amp;= \mathbf{x}[k] - \mathbf{x}_{\text{ss}} \\&#10;v_{e}[k] &amp;= v[k] - v_{\text{ss}} \\&#10;u_{e}[k] &amp;= u[k] - u_{\text{ss}}&#10;\end{align*}&#10;&#10;&#10;\end{document}"/>
  <p:tag name="IGUANATEXSIZE" val="16"/>
  <p:tag name="IGUANATEXCURSOR" val="49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96.8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error dynamics:}&#10;&#10;&#10;\end{document}"/>
  <p:tag name="IGUANATEXSIZE" val="16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076.8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mathbf{x}_{e}[k+1] \\ v_{e}[k+1] \end{bmatrix} =&#10;\begin{bmatrix} \bar{A} &amp; \mathbf{0} \\ -C \bar{A} &amp; 1 \end{bmatrix} \boldsymbol{\xi}[k] +&#10;\begin{bmatrix} \bar{B}_{u} \\ -C \bar{B}_{u} \end{bmatrix} w[k]&#10;\end{equation*}&#10;&#10;&#10;\end{document}"/>
  <p:tag name="IGUANATEXSIZE" val="16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2740.9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2836.89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/>
  <p:tag name="IGUANATEXSIZE" val="16"/>
  <p:tag name="IGUANATEXCURSOR" val="4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25.8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/>
  <p:tag name="IGUANATEXSIZE" val="16"/>
  <p:tag name="IGUANATEXCURSOR" val="3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497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294.7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1. Inverted Pendulum on cart with \\ \indent \indent impulse force disturbance.&#10;&#10;&#10;\end{document}"/>
  <p:tag name="IGUANATEXSIZE" val="16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247.09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w[k] = \begin{bmatrix} -K_{f} &amp; K_{i} \end{bmatrix} \boldsymbol{\xi}[k]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9.988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197.97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\hat{K}&#10;\end{equation*}&#10;&#10;&#10;\end{document}"/>
  <p:tag name="IGUANATEXSIZE" val="16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114.3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/>
  <p:tag name="IGUANATEXSIZE" val="16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1066.36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/>
  <p:tag name="IGUANATEXSIZE" val="16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80.4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2. Block diagram of system with state-feedback and integral controllers.&#10;&#10;&#10;\end{document}"/>
  <p:tag name="IGUANATEXSIZE" val="16"/>
  <p:tag name="IGUANATEXCURSOR" val="31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.977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.976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225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]&#10;\end{equation*}&#10;&#10;&#10;\end{document}"/>
  <p:tag name="IGUANATEXSIZE" val="16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71.35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output:} rod angle $\theta (\text{rad})$ and cart position $x (\text{m})$&#10;&#10;&#10;\end{document}"/>
  <p:tag name="IGUANATEXSIZE" val="18"/>
  <p:tag name="IGUANATEXCURSOR" val="40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textcolor{red}{$d$}&#10;&#10;&#10;\end{document}"/>
  <p:tag name="IGUANATEXSIZE" val="20"/>
  <p:tag name="IGUANATEXCURSOR" val="3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97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.226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-1]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4.12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ntegral controller&#10;&#10;&#10;\end{document}"/>
  <p:tag name="IGUANATEXSIZE" val="18"/>
  <p:tag name="IGUANATEXCURSOR" val="3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386.57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lant with state feedback&#10;&#10;&#10;\end{document}"/>
  <p:tag name="IGUANATEXSIZE" val="18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4.48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f}&#10;\end{equation*}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89.238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&#10;\end{equation*}&#10;&#10;&#10;\end{document}"/>
  <p:tag name="IGUANATEXSIZE" val="16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&#10;\end{equation*}&#10;&#10;&#10;\end{document}"/>
  <p:tag name="IGUANATEXSIZE" val="16"/>
  <p:tag name="IGUANATEXCURSOR" val="3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4.73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&#10;\end{equation*}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1.98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i}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03.33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Nonlinear Dynamics:}&#10;&#10;&#10;\end{document}"/>
  <p:tag name="IGUANATEXSIZE" val="18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242.21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\mathbf{I}&#10;\end{equation*}&#10;&#10;&#10;\end{document}"/>
  <p:tag name="IGUANATEXSIZE" val="16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7.727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z^{-1}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+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&#10;\end{equation*}&#10;&#10;&#10;\end{document}"/>
  <p:tag name="IGUANATEXSIZE" val="10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3520.8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2}&#10;\ddot{x} = \frac{m l \dot{\theta}^{2} \sin{\theta} - d (\cos{\theta})^{2} - m g (\sin{\theta})\cos{\theta} + d +u}{-m (\cos{\theta})^{2} + M +m}&#10;\end{equation}&#10;&#10;&#10;\end{document}"/>
  <p:tag name="IGUANATEXSIZE" val="18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615.29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state and contro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1889.76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\begin{bmatrix} \boldsymbol{\xi}[1] \\ \boldsymbol{\xi}[2] \\ \vdots \\ \boldsymbol{\xi}[N] \end{bmatrix}, \; \Delta U = \begin{bmatrix} \delta u[0] \\ \delta u[1] \\ \vdots \\ \delta u[N-1] \end{bmatrix}.&#10;\end{equation*}&#10;&#10;&#10;\end{document}"/>
  <p:tag name="IGUANATEXSIZE" val="16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529.05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transition formula:}&#10;&#10;&#10;\end{document}"/>
  <p:tag name="IGUANATEXSIZE" val="16"/>
  <p:tag name="IGUANATEXCURSOR" val="3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4.4544"/>
  <p:tag name="ORIGINALWIDTH" val="1860.5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] = \hat{A}^{k} \boldsymbol{\xi}[0] + \sum_{i=0}^{k-1} \hat{A}^{k-1-i} \hat{B}\, \delta u[i].&#10;\end{equation*}&#10;&#10;&#10;\end{document}"/>
  <p:tag name="IGUANATEXSIZE" val="16"/>
  <p:tag name="IGUANATEXCURSOR" val="4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4166.4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} \tag{1}&#10;\ddot{\theta} = \frac{m^{2} g \sin{\theta} - m (\cos{\theta})u + M (\cos{\theta})d + M m g \sin{\theta} - m^{2} l \dot{\theta}^{2} (\sin{\theta}) \cos{\theta}}{m l (-m (\cos{\theta})^{2} + M + m)}&#10;\end{equation}&#10;&#10;&#10;\end{document}"/>
  <p:tag name="IGUANATEXSIZE" val="18"/>
  <p:tag name="IGUANATEXCURSOR" val="5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1.0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/>
  <p:tag name="IGUANATEXSIZE" val="16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93.3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,&#10;\end{equation*}&#10;&#10;&#10;\end{document}"/>
  <p:tag name="IGUANATEXSIZE" val="16"/>
  <p:tag name="IGUANATEXCURSOR" val="41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5.913"/>
  <p:tag name="ORIGINALWIDTH" val="1928.0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S  = \begin{bmatrix} \hat{B} &amp; 0 &amp; \cdots &amp; 0 \\&#10;\hat{A} \hat{B} &amp; \hat{B} &amp; \cdots &amp; 0 \\&#10;\vdots &amp; \vdots &amp; \vdots &amp; \vdots \\&#10;\hat{A}^{N-1}\hat{B} &amp; \hat{A}^{N-2}\hat{B} &amp; \cdots &amp; \hat{B} \end{bmatrix},&#10;\end{equation*}&#10;&#10;&#10;\end{document}"/>
  <p:tag name="IGUANATEXSIZE" val="16"/>
  <p:tag name="IGUANATEXCURSOR" val="5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5.913"/>
  <p:tag name="ORIGINALWIDTH" val="694.41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M = \begin{bmatrix} \hat{A} \\ \hat{A}^{2} \\ \vdots \\ \hat{A}^{N} \end{bmatrix}.&#10;\end{equation*}&#10;&#10;&#10;\end{document}"/>
  <p:tag name="IGUANATEXSIZE" val="16"/>
  <p:tag name="IGUANATEXCURSOR" val="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022.8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constraint:}&#10;&#10;&#10;\end{document}"/>
  <p:tag name="IGUANATEXSIZE" val="16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2.6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/>
  <p:tag name="IGUANATEXSIZE" val="16"/>
  <p:tag name="IGUANATEXCURSOR" val="4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.1841"/>
  <p:tag name="ORIGINALWIDTH" val="1550.05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begin{bmatrix} \bar{F}_{x} &amp; &amp; \\ &amp; \ddots &amp; \\ &amp; &amp; \bar{F}_{x} \end{bmatrix} \, \boldsymbol{\Xi} \leq \begin{bmatrix} f_{x} \\ \vdots \\ f_{x} \end{bmatrix}&#10;\end{equation*}&#10;&#10;&#10;\end{document}"/>
  <p:tag name="IGUANATEXSIZE" val="16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1364.82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F_{x}\, \mathbf{x}[k] &amp;\leq f_{x} \\&#10;\rightarrow F_{x}\, [\mathbf{0},\, \mathbf{0},\, \mathbf{I},\, \mathbf{0}] \boldsymbol{\xi}[k] &amp;\leq f_{x}&#10;\end{align*}&#10;&#10;&#10;\end{document}"/>
  <p:tag name="IGUANATEXSIZE" val="16"/>
  <p:tag name="IGUANATEXCURSOR" val="4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.734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bar{F}_{x}&#10;\end{equation*}&#10;}&#10;&#10;\end{document}"/>
  <p:tag name="IGUANATEXSIZE" val="16"/>
  <p:tag name="IGUANATEXCURSOR" val="3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0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1676.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inuous-time \\ State-space representation:}&#10;&#10;&#10;\end{document}"/>
  <p:tag name="IGUANATEXSIZE" val="18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26.734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x}&#10;\end{equation*}&#10;}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05.736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x}&#10;\end{equation*}&#10;}&#10;&#10;\end{document}"/>
  <p:tag name="IGUANATEXSIZE" val="16"/>
  <p:tag name="IGUANATEXCURSOR" val="3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481.8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x} (S \, \Delta U + M\, \boldsymbol{\xi}[0]) \leq \hat{f}_{x}&#10;\end{equation*}&#10;&#10;&#10;\end{document}"/>
  <p:tag name="IGUANATEXSIZE" val="16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566.55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x}\, S \, \Delta U \leq \hat{f}_{x} - \hat{F}_{x}\, M \, \boldsymbol{\xi}[0]&#10;\end{equation*}&#10;&#10;&#10;\end{document}"/>
  <p:tag name="IGUANATEXSIZE" val="16"/>
  <p:tag name="IGUANATEXCURSOR" val="45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160.85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A \mathbf{x} +&#10;B_{u} u + B_{d} d &#10;\end{equation*}&#10;&#10;&#10;\end{document}"/>
  <p:tag name="IGUANATEXSIZE" val="18"/>
  <p:tag name="IGUANATEXCURSOR" val="40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1.0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/>
  <p:tag name="IGUANATEXSIZE" val="16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3.6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/>
  <p:tag name="IGUANATEXSIZE" val="16"/>
  <p:tag name="IGUANATEXCURSOR" val="41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022.8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constraint:}&#10;&#10;&#10;\end{document}"/>
  <p:tag name="IGUANATEXSIZE" val="16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2.6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/>
  <p:tag name="IGUANATEXSIZE" val="16"/>
  <p:tag name="IGUANATEXCURSOR" val="4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.1841"/>
  <p:tag name="ORIGINALWIDTH" val="1557.55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begin{bmatrix} \bar{F}_{u} &amp; &amp; \\ &amp; \ddots &amp; \\ &amp; &amp; \bar{F}_{u} \end{bmatrix} \, \boldsymbol{\Xi} \leq \begin{bmatrix} f_{u} \\ \vdots \\ f_{u} \end{bmatrix}&#10;\end{equation*}&#10;&#10;&#10;\end{document}"/>
  <p:tag name="IGUANATEXSIZE" val="16"/>
  <p:tag name="IGUANATEXCURSOR" val="51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1370.82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F_{u}\, u[k] &amp;\leq f_{u} \\&#10;\rightarrow F_{u}\, [\mathbf{0},\, \mathbf{0},\, \mathbf{0},\, \mathbf{I}] \boldsymbol{\xi}[k] &amp;\leq f_{u}&#10;\end{align*}&#10;&#10;&#10;\end{document}"/>
  <p:tag name="IGUANATEXSIZE" val="16"/>
  <p:tag name="IGUANATEXCURSOR" val="49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bar{F}_{u}&#10;\end{equation*}&#10;}&#10;&#10;\end{document}"/>
  <p:tag name="IGUANATEXSIZE" val="16"/>
  <p:tag name="IGUANATEXCURSOR" val="3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0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30.483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u}&#10;\end{equation*}&#10;}&#10;&#10;\end{document}"/>
  <p:tag name="IGUANATEXSIZE" val="16"/>
  <p:tag name="IGUANATEXCURSOR" val="3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09.48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hat{f}_{u}&#10;\end{equation*}&#10;}&#10;&#10;\end{document}"/>
  <p:tag name="IGUANATEXSIZE" val="16"/>
  <p:tag name="IGUANATEXCURSOR" val="3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33.408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mall-angle \\ assumption:}&#10;&#10;&#10;\end{document}"/>
  <p:tag name="IGUANATEXSIZE" val="16"/>
  <p:tag name="IGUANATEXCURSOR" val="3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487.81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u} (S \, \Delta U + M\, \boldsymbol{\xi}[0]) \leq \hat{f}_{u}&#10;\end{equation*}&#10;&#10;&#10;\end{document}"/>
  <p:tag name="IGUANATEXSIZE" val="16"/>
  <p:tag name="IGUANATEXCURSOR" val="4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409.82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F}_{x}\, S \, \Delta U \leq \hat{f}_{x} - \hat{F}_{x}\, M \, \boldsymbol{\xi}[0]&#10;\end{equation*}&#10;&#10;&#10;\end{document}"/>
  <p:tag name="IGUANATEXSIZE" val="16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2.8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constraint: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574.0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\hat{F}_{u}\, S \, \Delta U \leq \hat{f}_{u} - \hat{F}_{u}\, M \, \boldsymbol{\xi}[0]&#10;\end{equation*}&#10;&#10;&#10;\end{document}"/>
  <p:tag name="IGUANATEXSIZE" val="16"/>
  <p:tag name="IGUANATEXCURSOR" val="4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8.1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/>
  <p:tag name="IGUANATEXSIZE" val="16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2.7109"/>
  <p:tag name="ORIGINALWIDTH" val="1902.51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egin{bmatrix} \hat{F}_{x} \, S \\ \hat{F}_{u} \, S \end{bmatrix} \, \Delta U \leq \begin{bmatrix} \hat{f}_{x} \\ \hat{f}_{u} \end{bmatrix} + \begin{bmatrix} -\hat{F}_{x}\, M \\ -\hat{F}_{u}\, M \end{bmatrix} \boldsymbol{\xi}[0]&#10;\end{equation*}&#10;&#10;&#10;\end{document}"/>
  <p:tag name="IGUANATEXSIZE" val="16"/>
  <p:tag name="IGUANATEXCURSOR" val="4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21.5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/>
  <p:tag name="IGUANATEXSIZE" val="16"/>
  <p:tag name="IGUANATEXCURSOR" val="3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8.189"/>
  <p:tag name="ORIGINALWIDTH" val="469.44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sin{\theta} &amp;\approx \theta \\&#10;\cos{\theta} &amp;\approx 1 \\&#10;\dot{\theta}^{2} \theta &amp;\approx 0&#10;\end{align*}&#10;&#10;&#10;\end{document}"/>
  <p:tag name="IGUANATEXSIZE" val="16"/>
  <p:tag name="IGUANATEXCURSOR" val="43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1.0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/>
  <p:tag name="IGUANATEXSIZE" val="16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3.6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/>
  <p:tag name="IGUANATEXSIZE" val="16"/>
  <p:tag name="IGUANATEXCURSOR" val="41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2.6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/>
  <p:tag name="IGUANATEXSIZE" val="16"/>
  <p:tag name="IGUANATEXCURSOR" val="4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0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8.1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/>
  <p:tag name="IGUANATEXSIZE" val="16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21.5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/>
  <p:tag name="IGUANATEXSIZE" val="16"/>
  <p:tag name="IGUANATEXCURSOR" val="3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957.63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Extended-state \\ penalty matrix:}&#10;&#10;&#10;\end{document}"/>
  <p:tag name="IGUANATEXSIZE" val="16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34.8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Linearized Dynamics:}&#10;&#10;&#10;\end{document}"/>
  <p:tag name="IGUANATEXSIZE" val="18"/>
  <p:tag name="IGUANATEXCURSOR" val="3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206.59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Q} = \text{diag}([0,\,Q_{e},\,0,\,0])&#10;\end{equation*}&#10;&#10;&#10;\end{document}"/>
  <p:tag name="IGUANATEXSIZE" val="16"/>
  <p:tag name="IGUANATEXCURSOR" val="40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9.295"/>
  <p:tag name="ORIGINALWIDTH" val="5024.3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J &amp;= \sum_{k=0}^{N-1} \left( (\mathbf{e}[k])^{T} \, Q_{e} \, \mathbf{e}[k] + (\delta u[k])^{T} \, R \, \delta u[k] \right) +  (\mathbf{e}[N])^{T} \, P_{e} \, \mathbf{e}[N] \\&#10;&amp;= \sum_{k=0}^{N-1} \left( (\boldsymbol{\xi}[k])^{T} \, \bar{Q} \, \boldsymbol{\xi}[k] + (\delta u[k])^{T} \, R \, \delta u[k] \right) +  (\boldsymbol{\xi}[N])^{T} \, \bar{P} \, \boldsymbol{\xi}[N] \\&#10;\rightarrow J &amp;= \boldsymbol{\Xi}^{T} \, \hat{Q} \, \boldsymbol{\Xi} + \Delta U^{T} \, \hat{R} \, \Delta U + (\boldsymbol{\xi}[0])^{T} \, \bar{Q} \, \boldsymbol{\xi}[0] \\&#10;&amp;= (S \, \Delta U + M \, \boldsymbol{\xi}[0])^{T} \, \hat{Q} \, (S \, \Delta U + M \, \boldsymbol{\xi}[0]) + \Delta U^{T} \, \hat{R} \, \Delta U + (\boldsymbol{\xi}[0])^{T} \, \bar{Q} \, \boldsymbol{\xi}[0] \\&#10;&amp;= \Delta U^{T} (S^{T}\,\hat{Q}\,S + \hat{R}) \, \Delta U + 2\,(\boldsymbol{\xi}[0])^{T} \, M^{T} \, \hat{Q} \, S \, \Delta U + (\boldsymbol{\xi}[0])^{T} \, M^{T} \, \hat{Q} \, M \, \boldsymbol{\xi}[0] + (\boldsymbol{\xi}[0])^{T} \, \bar{Q} \, \boldsymbol{\xi}[0] \\&#10;\rightarrow J &amp;= \Delta U^{T} \, H \, \Delta U + 2 \, q^{T} \, \Delta U + c&#10;\end{align*}&#10;&#10;&#10;\end{document}"/>
  <p:tag name="IGUANATEXSIZE" val="16"/>
  <p:tag name="IGUANATEXCURSOR" val="1395"/>
  <p:tag name="TRANSPARENCY" val="True"/>
  <p:tag name="LATEXENGINEID" val="0"/>
  <p:tag name="TEMPFOLDER" val="c:\temp\"/>
  <p:tag name="LATEXFORMHEIGHT" val="450.75"/>
  <p:tag name="LATEXFORMWIDTH" val="385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88.60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P} = \text{diag}([0,\,P_{e},\,0,\,0])&#10;\end{equation*}&#10;&#10;&#10;\end{document}"/>
  <p:tag name="IGUANATEXSIZE" val="16"/>
  <p:tag name="IGUANATEXCURSOR" val="38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511.0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st function reduction:}&#10;&#10;&#10;\end{document}"/>
  <p:tag name="IGUANATEXSIZE" val="16"/>
  <p:tag name="IGUANATEXCURSOR" val="3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33.63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H = S^{T} \, \hat{Q} \, S + \hat{R},&#10;\end{equation*}&#10;}&#10;&#10;\end{document}"/>
  <p:tag name="IGUANATEXSIZE" val="16"/>
  <p:tag name="IGUANATEXCURSOR" val="4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02.137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q = S^{T} \, \hat{Q} \, M \, \boldsymbol{\xi}[0],&#10;\end{equation*}&#10;}&#10;&#10;&#10;\end{document}"/>
  <p:tag name="IGUANATEXSIZE" val="16"/>
  <p:tag name="IGUANATEXCURSOR" val="42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686.53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c = (\boldsymbol{\xi}[0])^{T} \, (\bar{Q} + M^{T} \, \hat{Q} \, M) \, \boldsymbol{\xi}[0].&#10;\end{equation*}&#10;}&#10;&#10;&#10;\end{document}"/>
  <p:tag name="IGUANATEXSIZE" val="16"/>
  <p:tag name="IGUANATEXCURSOR" val="4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38.35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strained OCP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5.605"/>
  <p:tag name="ORIGINALWIDTH" val="3982.00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[0:N-1]} \quad &amp; J = \sum_{k=0}^{N-1} \left( (\mathbf{e}[k])^{T} \, Q_{e} \, \mathbf{e}[k] + (\delta u[k])^{T} \, R \, \delta u[k] \right) +  (\mathbf{e}[N])^{T} \, P_{e} \, \mathbf{e}[N] \\&#10;\text{s.t.} \qquad &amp; \boldsymbol{\xi}[k+1] = \hat{A} \boldsymbol{\xi}[k] + \hat{B} \delta u[k] \\&#10;&amp; \boldsymbol{\xi}[0] = [(\delta \mathbf{x}[0])^{T},\, (\mathbf{e}[0])^{T}, \, (\mathbf{x}[-1])^{T}, \, u[-1]]^{T} = \,\text{given} \\&#10;&amp; \mathbf{x}[k] \in \mathcal{X}, \; k = 1, \ldots, N \\&#10;&amp; u[k] \in \mathcal{U}, \; k = 0, \ldots, N-1 &#10;\end{align*}&#10;&#10;&#10;\end{document}"/>
  <p:tag name="IGUANATEXSIZE" val="18"/>
  <p:tag name="IGUANATEXCURSOR" val="6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2.380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Prediction model:}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805.399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dot{x} = \frac{-m g \theta + u}{M}&#10;\end{equation*}&#10;&#10;&#10;\end{document}"/>
  <p:tag name="IGUANATEXSIZE" val="18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77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urrent extended state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80.6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State constraint set:}&#10;&#10;&#10;\end{document}"/>
  <p:tag name="IGUANATEXSIZE" val="16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208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Control constraint set:}&#10;&#10;&#10;\end{document}"/>
  <p:tag name="IGUANATEXSIZE" val="16"/>
  <p:tag name="IGUANATEXCURSOR" val="3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1.0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-control relation:}&#10;&#10;&#10;\end{document}"/>
  <p:tag name="IGUANATEXSIZE" val="18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3.6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 = S\, \Delta U + M \, \boldsymbol{\xi}[0]&#10;\end{equation*}&#10;&#10;&#10;\end{document}"/>
  <p:tag name="IGUANATEXSIZE" val="16"/>
  <p:tag name="IGUANATEXCURSOR" val="41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2.6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X} = \left\{ \mathbf{x}\, | \, F_{x}\, \mathbf{x} \leq f_{x} \right\}&#10;\end{equation*}&#10;}&#10;&#10;\end{document}"/>
  <p:tag name="IGUANATEXSIZE" val="16"/>
  <p:tag name="IGUANATEXCURSOR" val="4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0.61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{\color{blue}&#10;\begin{equation*}&#10;\mathcal{U} = \left\{ u\, | \, F_{u}\, u \leq f_{u} \right\}&#10;\end{equation*}&#10;}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8.1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constraint:}&#10;&#10;&#10;\end{document}"/>
  <p:tag name="IGUANATEXSIZE" val="18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21.5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rightarrow G \, \Delta U \leq W + T \, \boldsymbol{\xi}[0]&#10;\end{equation*}&#10;&#10;&#10;\end{document}"/>
  <p:tag name="IGUANATEXSIZE" val="16"/>
  <p:tag name="IGUANATEXCURSOR" val="3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511.0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st function reduction:}&#10;&#10;&#10;\end{document}"/>
  <p:tag name="IGUANATEXSIZE" val="18"/>
  <p:tag name="IGUANATEXCURSOR" val="3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90.51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input:} control force $u (\text{N})$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649.79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dot{\theta} = \frac{(M+m) m g \theta - m u + M d}{M m l}&#10;\end{equation*}&#10;&#10;&#10;\end{document}"/>
  <p:tag name="IGUANATEXSIZE" val="18"/>
  <p:tag name="IGUANATEXCURSOR" val="41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776.52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J = (\Delta U)^{T} \, H \, \Delta U + 2 \, q^{T} \, \Delta U + c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689.53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increment:}&#10;&#10;&#10;\end{document}"/>
  <p:tag name="IGUANATEXSIZE" val="18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37.34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^{\ast}[0] = \, \text{First element of the optimal control sequence}\, \Delta U^{\ast}&#10;\end{equation*}&#10;&#10;&#10;\end{document}"/>
  <p:tag name="IGUANATEXSIZE" val="18"/>
  <p:tag name="IGUANATEXCURSOR" val="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849.64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force:}&#10;&#10;&#10;\end{document}"/>
  <p:tag name="IGUANATEXSIZE" val="18"/>
  <p:tag name="IGUANATEXCURSOR" val="3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5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t] = u[t-1] + \delta u^{\ast}[0]&#10;\end{equation*}&#10;&#10;&#10;\end{document}"/>
  <p:tag name="IGUANATEXSIZE" val="18"/>
  <p:tag name="IGUANATEXCURSOR" val="3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095.2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Quadratic programming problem:}&#10;&#10;&#10;\end{document}"/>
  <p:tag name="IGUANATEXSIZE" val="18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2278.9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inimize_{\Delta U} \qquad &amp; J = (\Delta U)^{T} \, H \, \Delta U + 2q^{T} \Delta U \\&#10;\text{s.t.} \quad &amp; G \, \Delta U \leq W + T \boldsymbol{\xi}[0]&#10;\end{align*}&#10;&#10;&#10;\end{document}"/>
  <p:tag name="IGUANATEXSIZE" val="18"/>
  <p:tag name="IGUANATEXCURSOR" val="5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2667.41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solved by QP solvers: \\ MATLAB-mpcActiveSetSolver, OSQP, Gurobi,...}&#10;&#10;&#10;\end{document}"/>
  <p:tag name="IGUANATEXSIZE" val="16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1495.3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color{blue}{* c is constant $\rightarrow$ discarded}&#10;&#10;&#10;\end{document}"/>
  <p:tag name="IGUANATEXSIZE" val="16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00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dynamics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851.143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 = [\theta,\,\dot{\theta},\,x,\dot{x}]^{T}&#10;\end{equation*}&#10;&#10;&#10;\end{document}"/>
  <p:tag name="IGUANATEXSIZE" val="18"/>
  <p:tag name="IGUANATEXCURSOR" val="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1974.50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, \mathbf{x}[k] + \bar{B}_{u} \, u[k] + \bar{B}_{d} \, d[k]\\&#10;\mathbf{y}[k] &amp;= \bar{C} \mathbf{x}[k]&#10;\end{align*}&#10;&#10;&#10;\end{document}"/>
  <p:tag name="IGUANATEXSIZE" val="18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019.8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:}&#10;&#10;&#10;\end{document}"/>
  <p:tag name="IGUANATEXSIZE" val="18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x} [k] = \mathbf{x}[k] - \mathbf{x}[k-1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929.88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:}&#10;&#10;&#10;\end{document}"/>
  <p:tag name="IGUANATEXSIZE" val="18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742.03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e} [k] = \mathbf{y}[k] - \mathbf{r}[k] = \bar{C} \mathbf{x}[k] - \mathbf{r}[k]&#10;\end{equation*}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70.60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rol increment:}&#10;&#10;&#10;\end{document}"/>
  <p:tag name="IGUANATEXSIZE" val="18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1.3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u [k] = u[k] - u[k-1]&#10;\end{equation*}&#10;&#10;&#10;\end{document}"/>
  <p:tag name="IGUANATEXSIZE" val="18"/>
  <p:tag name="IGUANATEXCURSOR" val="3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14.02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increment propagation:}&#10;&#10;&#10;\end{document}"/>
  <p:tag name="IGUANATEXSIZE" val="18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4419.94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delta \mathbf{x} [k+1] &amp;= \mathbf{x}[k+1] - \mathbf{x}[k] \\ &amp;= ( \bar{A} \, \mathbf{x}[k] + \bar{B}_{u} \, u[k] + \bar{B}_{d} \, d[k] ) - ( \bar{A} \, \mathbf{x}[k-1] + \bar{B}_{u} \, u[k-1] + \bar{B}_{d} \, d[k-1]) \\&#10;&amp;= \bar{A} \, \delta \mathbf{x}[k] + \bar{B}_{u} \, \delta u[k] + \bar{B}_{d} \, \delta d[k]&#10;\end{align*}&#10;&#10;&#10;\end{document}"/>
  <p:tag name="IGUANATEXSIZE" val="18"/>
  <p:tag name="IGUANATEXCURSOR" val="6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454.81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turbance increment:}&#10;&#10;&#10;\end{document}"/>
  <p:tag name="IGUANATEXSIZE" val="18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.9238"/>
  <p:tag name="ORIGINALWIDTH" val="1370.0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A =&#10;\begin{bmatrix} 0 &amp; 1 &amp; 0 &amp; 0 \\ \frac{(M+m)g}{M l} &amp; 0 &amp; 0 &amp; 0 \\&#10;0 &amp; 0 &amp; 0 &amp; 1 \\&#10;\frac{-m g}{M} &amp; 0 &amp; 0 &amp; 0 \end{bmatrix}&#10;\end{equation*}&#10;&#10;&#10;\end{document}"/>
  <p:tag name="IGUANATEXSIZE" val="16"/>
  <p:tag name="IGUANATEXCURSOR" val="4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81.85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d [k] = d[k] - d[k-1]&#10;\end{equation*}&#10;&#10;&#10;\end{document}"/>
  <p:tag name="IGUANATEXSIZE" val="18"/>
  <p:tag name="IGUANATEXCURSOR" val="3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3.28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Tracking error propagation:}&#10;&#10;&#10;\end{document}"/>
  <p:tag name="IGUANATEXSIZE" val="18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2.1409"/>
  <p:tag name="ORIGINALWIDTH" val="3418.82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e} [k+1] &amp;= \mathbf{y}[k+1] - \mathbf{r}[k+1] \\ &amp;= \bar{C} \, \mathbf{x}[k+1] - \mathbf{r}[k+1] \\&#10;&amp;= \bar{C} \, (\mathbf{x}[k+1] - \mathbf{x}[k]) + \bar{C} \, \mathbf{x}[k] - \mathbf{r}[k] - (\mathbf{r}[k+1] - \mathbf{r}[k]) \\&#10;&amp;= \bar{C} \, \delta \mathbf{x}[k+1] + \mathbf{e}[k] - \delta \mathbf{r}[k+1] \\&#10;&amp;= \bar{C} \, \bar{A} \, \delta \mathbf{x}[k] + \bar{C} \, \bar{B}_{u} \, \delta u[k] + \bar{C} \, \bar{B}_{d} \, \delta d[k] - \delta \mathbf{r}[k+1]&#10;\end{align*}&#10;&#10;&#10;\end{document}"/>
  <p:tag name="IGUANATEXSIZE" val="18"/>
  <p:tag name="IGUANATEXCURSOR" val="82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12.33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Reference increment:}&#10;&#10;&#10;\end{document}"/>
  <p:tag name="IGUANATEXSIZE" val="18"/>
  <p:tag name="IGUANATEXCURSOR" val="36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63.85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elta \mathbf{r} [k] = \mathbf{r} [k] - \mathbf{r}[k-1]&#10;\end{equation*}&#10;&#10;&#10;\end{document}"/>
  <p:tag name="IGUANATEXSIZE" val="18"/>
  <p:tag name="IGUANATEXCURSOR" val="40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6985"/>
  <p:tag name="ORIGINALWIDTH" val="2460.44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disturbance and reference remain constant, \\ $\rightarrow \quad \delta d[k] = 0, \quad \delta \mathbf{r}[k+1] = \mathbf{0}$. \\&#10;$\rightarrow \quad $ prediction model remains unchanged.&#10;&#10;&#10;\end{document}"/>
  <p:tag name="IGUANATEXSIZE" val="18"/>
  <p:tag name="IGUANATEXCURSOR" val="4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612.67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B_{u} = \begin{bmatrix} 0 \\ \frac{-1}{M l} \\ 0 \\ \frac{1}{M} \end{bmatrix} &#10;\end{equation*}&#10;&#10;&#10;\end{document}"/>
  <p:tag name="IGUANATEXSIZE" val="16"/>
  <p:tag name="IGUANATEXCURSOR" val="43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589.42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B_{d} = \begin{bmatrix} 0 \\ \frac{1}{m l} \\ 0 \\ 0 \end{bmatrix}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9.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 = C \mathbf{x}&#10;\end{equation*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59.130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C = \begin{bmatrix} 0 &amp; 0 &amp; 1 &amp; 0 \end{bmatrix} &#10;\end{equation*}&#10;&#10;&#10;\end{document}"/>
  <p:tag name="IGUANATEXSIZE" val="16"/>
  <p:tag name="IGUANATEXCURSOR" val="4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1676.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Continuous-time \\ State-space representation:}&#10;&#10;&#10;\end{document}"/>
  <p:tag name="IGUANATEXSIZE" val="18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160.85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dot{\mathbf{x}} = A \mathbf{x} +&#10;B_{u} u + B_{d} d &#10;\end{equation*}&#10;&#10;&#10;\end{document}"/>
  <p:tag name="IGUANATEXSIZE" val="18"/>
  <p:tag name="IGUANATEXCURSOR" val="40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9.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 = C \mathbf{x}&#10;\end{equation*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8.605"/>
  <p:tag name="ORIGINALWIDTH" val="3007.8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table}&#10;\renewcommand\thetable{1}&#10;\caption{Inverted pendulum on cart system parameters}&#10;\begin{center}&#10;\renewcommand{\arraystretch}{1.5}&#10;\begin{tabular}{|c||cc|}&#10;\hline &#10;Description &amp; Symbol &amp; Value\\&#10;\hline&#10;Cart mass &amp; $M$ &amp; $2\,(\text{kg})$\\&#10;Pendulum mass &amp; $m$ &amp; $0.1\,(\text{kg})$\\&#10;Rod length &amp; $l$ &amp; $0.5\,(\text{m})$ \\&#10;\hline&#10;\end{tabular}&#10;\end{center}&#10;\end{table}&#10;&#10;&#10;\end{document}"/>
  <p:tag name="IGUANATEXSIZE" val="16"/>
  <p:tag name="IGUANATEXCURSOR" val="675"/>
  <p:tag name="TRANSPARENCY" val="True"/>
  <p:tag name="LATEXENGINEID" val="0"/>
  <p:tag name="TEMPFOLDER" val="c:\temp\"/>
  <p:tag name="LATEXFORMHEIGHT" val="486.75"/>
  <p:tag name="LATEXFORMWIDTH" val="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997.7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ization problem solution:}&#10;&#10;&#10;\end{document}"/>
  <p:tag name="IGUANATEXSIZE" val="18"/>
  <p:tag name="IGUANATEXCURSOR" val="39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91.63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+1] = e^{A T} \mathbf{x}[k] + \left( \int_{0}^{T} e^{A v} dv \right) \left( B_{u} u[k] + B_{d} d[k] \right)&#10;\end{equation*}&#10;&#10;&#10;\end{document}"/>
  <p:tag name="IGUANATEXSIZE" val="18"/>
  <p:tag name="IGUANATEXCURSOR" val="4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035.6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nonsingular:&#10;&#10;&#10;\end{document}"/>
  <p:tag name="IGUANATEXSIZE" val="18"/>
  <p:tag name="IGUANATEXCURSOR" val="35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457.442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&#10;\end{equation*}&#10;&#10;&#10;\end{document}"/>
  <p:tag name="IGUANATEXSIZE" val="18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280.8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A^{-1} \left( e^{A T} - I \right) B_{u}&#10;\end{equation*}&#10;&#10;&#10;\end{document}"/>
  <p:tag name="IGUANATEXSIZE" val="18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269.59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A^{-1} \left( e^{A T} - I \right) B_{d}&#10;\end{equation*}&#10;&#10;&#10;\end{document}"/>
  <p:tag name="IGUANATEXSIZE" val="18"/>
  <p:tag name="IGUANATEXCURSOR" val="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679.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\\ State-space representation:}&#10;&#10;&#10;\end{document}"/>
  <p:tag name="IGUANATEXSIZE" val="18"/>
  <p:tag name="IGUANATEXCURSOR" val="3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834.645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f $A$ is singular:&#10;&#10;&#10;\end{document}"/>
  <p:tag name="IGUANATEXSIZE" val="18"/>
  <p:tag name="IGUANATEXCURSOR" val="3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2231.7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Assumption: \\ $u,\,d$ remains constant during timestep $T$.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2620.9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A} = e^{A T} = \sum_{h = 0}^{\infty} \frac{1}{h!} \left( A T \right)^{h} \qquad \text{(Taylor expansion)}&#10;\end{equation*}&#10;&#10;&#10;\end{document}"/>
  <p:tag name="IGUANATEXSIZE" val="18"/>
  <p:tag name="IGUANATEXCURSOR" val="46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04.6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turbance:} a nudge (impulse disturbance) $d\,(\text{N})$&#10;&#10;&#10;\end{document}"/>
  <p:tag name="IGUANATEXSIZE" val="18"/>
  <p:tag name="IGUANATEXCURSOR" val="4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61.30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u} = \sum_{h=0}^{\infty} \frac{1}{(h+1)!} A^{h} T^{h+1} B_{u} &#10;\end{equation*}&#10;&#10;&#10;\end{document}"/>
  <p:tag name="IGUANATEXSIZE" val="18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50.05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ar{B}_{d} = \sum_{h=0}^{\infty} \frac{1}{(h+1)!} A^{h} T^{h+1} B_{d}&#10;\end{equation*}&#10;&#10;&#10;\end{document}"/>
  <p:tag name="IGUANATEXSIZE" val="18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2349.45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In practice: replace $\infty$ by a large number&#10;&#10;&#10;\end{document}"/>
  <p:tag name="IGUANATEXSIZE" val="16"/>
  <p:tag name="IGUANATEXCURSOR" val="35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1404.5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[k+1] &amp;= \bar{A} \mathbf{x}[k] + \bar{B}_{u} u[k] \\&#10;y[k] &amp;= C \mathbf{x}[k] &#10;\end{align*}&#10;&#10;&#10;\end{document}"/>
  <p:tag name="IGUANATEXSIZE" val="18"/>
  <p:tag name="IGUANATEXCURSOR" val="42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2222.72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Disturbance matrix $\bar{B}_{d}$ can be utilized \\ given disturbance estimation is available.&#10;&#10;&#10;\end{document}"/>
  <p:tag name="IGUANATEXSIZE" val="16"/>
  <p:tag name="IGUANATEXCURSOR" val="35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2639.6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MATLAB-c2d function can do the same task.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.9238"/>
  <p:tag name="ORIGINALWIDTH" val="1370.07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A =&#10;\begin{bmatrix} 0 &amp; 1 &amp; 0 &amp; 0 \\ \frac{(M+m)g}{M l} &amp; 0 &amp; 0 &amp; 0 \\&#10;0 &amp; 0 &amp; 0 &amp; 1 \\&#10;\frac{-m g}{M} &amp; 0 &amp; 0 &amp; 0 \end{bmatrix}&#10;\end{equation*}&#10;&#10;&#10;\end{document}"/>
  <p:tag name="IGUANATEXSIZE" val="16"/>
  <p:tag name="IGUANATEXCURSOR" val="4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147.35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Integral action:} \\&#10;corrects cart position&#10;&#10;&#10;\end{document}"/>
  <p:tag name="IGUANATEXSIZE" val="18"/>
  <p:tag name="IGUANATEXCURSOR" val="40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252.34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te feedback:} \\ stabilizes system states&#10;&#10;&#10;\end{document}"/>
  <p:tag name="IGUANATEXSIZE" val="18"/>
  <p:tag name="IGUANATEXCURSOR" val="3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637.79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Problem:}&#10;&#10;&#10;\end{document}"/>
  <p:tag name="IGUANATEXSIZE" val="16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21.59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parameters:}&#10;&#10;&#10;\end{document}"/>
  <p:tag name="IGUANATEXSIZE" val="18"/>
  <p:tag name="IGUANATEXCURSOR" val="37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2621.6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in_{K_{f},K_{i}} J = \frac{1}{2} \sum_{k=0}^{\infty} \left( \boldsymbol{(\xi}[k])^{T}\, Q \, \boldsymbol{\xi}[k] + (w[k])^{T} \, R \, w[k] \right)&#10;\end{equation*}&#10;&#10;&#10;\end{document}"/>
  <p:tag name="IGUANATEXSIZE" val="18"/>
  <p:tag name="IGUANATEXCURSOR" val="4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70.60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K_{f}, K_{i}:$ control gains&#10;&#10;&#10;\end{document}"/>
  <p:tag name="IGUANATEXSIZE" val="16"/>
  <p:tag name="IGUANATEXCURSOR" val="3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938.13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\boldsymbol{\xi} = [\mathbf{x}_{e}^{T},\,v_{e}]^{T}:$ stacked errors (current $-$ steady state)&#10;&#10;&#10;\end{document}"/>
  <p:tag name="IGUANATEXSIZE" val="16"/>
  <p:tag name="IGUANATEXCURSOR" val="4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86.98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w = u_{e}$: control error ($u_{e} = u[k] - u_{\text{ss}}$)&#10;&#10;&#10;\end{document}"/>
  <p:tag name="IGUANATEXSIZE" val="16"/>
  <p:tag name="IGUANATEXCURSOR" val="3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96.81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tacked error dynamics:}&#10;&#10;&#10;\end{document}"/>
  <p:tag name="IGUANATEXSIZE" val="16"/>
  <p:tag name="IGUANATEXCURSOR" val="3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076.8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boldsymbol{\xi}[k+1] = \begin{bmatrix} \mathbf{x}_{e}[k+1] \\ v_{e}[k+1] \end{bmatrix} =&#10;\begin{bmatrix} \bar{A} &amp; \mathbf{0} \\ -C \bar{A} &amp; 1 \end{bmatrix} \boldsymbol{\xi}[k] +&#10;\begin{bmatrix} \bar{B}_{u} \\ -C \bar{B}_{u} \end{bmatrix} w[k]&#10;\end{equation*}&#10;&#10;&#10;\end{document}"/>
  <p:tag name="IGUANATEXSIZE" val="16"/>
  <p:tag name="IGUANATEXCURSOR" val="3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67.82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$Q,\,R$: weighting matrices&#10;&#10;&#10;\end{document}"/>
  <p:tag name="IGUANATEXSIZE" val="16"/>
  <p:tag name="IGUANATEXCURSOR" val="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2740.9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Discrete-time steady-state Riccati equation:}&#10;&#10;&#10;\end{document}"/>
  <p:tag name="IGUANATEXSIZE" val="16"/>
  <p:tag name="IGUANATEXCURSOR" val="3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2836.89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^{T} P \hat{A} - P - \hat{A}^{T} P \hat{B} (\hat{B}^{T} P \hat{B} + R)^{-1} \hat{B}^{T} P \hat{A} + Q = \mathbf{0}&#10;\end{equation*}&#10;&#10;&#10;\end{document}"/>
  <p:tag name="IGUANATEXSIZE" val="16"/>
  <p:tag name="IGUANATEXCURSOR" val="4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25.83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Optimal control gain:}&#10;&#10;&#10;\end{document}"/>
  <p:tag name="IGUANATEXSIZE" val="16"/>
  <p:tag name="IGUANATEXCURSOR" val="3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11.84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\textbf{System description:}&#10;&#10;&#10;\end{document}"/>
  <p:tag name="IGUANATEXSIZE" val="18"/>
  <p:tag name="IGUANATEXCURSOR" val="3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497.56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K} = (\hat{B}^{T} P \hat{B} + R)^{-1} \hat{B}^{T} P \hat{A}&#10;\end{equation*}&#10;&#10;&#10;\end{document}"/>
  <p:tag name="IGUANATEXSIZE" val="16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247.09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w[k] = \begin{bmatrix} -K_{f} &amp; K_{i} \end{bmatrix} \boldsymbol{\xi}[k]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6.2392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A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89.9887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hat{B}&#10;\end{equation*}&#10;&#10;&#10;\end{document}"/>
  <p:tag name="IGUANATEXSIZE" val="16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197.9753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-\hat{K}&#10;\end{equation*}&#10;&#10;&#10;\end{document}"/>
  <p:tag name="IGUANATEXSIZE" val="16"/>
  <p:tag name="IGUANATEXCURSOR" val="3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947.881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\mathbf{x}_{e}[k] &amp;= \mathbf{x}[k] - \mathbf{x}_{\text{ss}} \\&#10;v_{e}[k] &amp;= v[k] - v_{\text{ss}}&#10;\end{align*}&#10;&#10;&#10;\end{document}"/>
  <p:tag name="IGUANATEXSIZE" val="16"/>
  <p:tag name="IGUANATEXCURSOR" val="42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114.3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 Solution can be obtained using MATLAB-dlqr function&#10;&#10;&#10;\end{document}"/>
  <p:tag name="IGUANATEXSIZE" val="16"/>
  <p:tag name="IGUANATEXCURSOR" val="3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1066.36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** or idare function&#10;&#10;&#10;\end{document}"/>
  <p:tag name="IGUANATEXSIZE" val="16"/>
  <p:tag name="IGUANATEXCURSOR" val="3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textcolor{red}{+}&#10;\end{equation*}&#10;&#10;&#10;\end{document}"/>
  <p:tag name="IGUANATEXSIZE" val="10"/>
  <p:tag name="IGUANATEXCURSOR" val="3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1425.57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align*}&#10;Q: \; &amp; \text{penalizes state errors} \\&#10;R: \; &amp; \text{penalizes control effort}&#10;\end{align*}&#10;&#10;&#10;\end{document}"/>
  <p:tag name="IGUANATEXSIZE" val="14"/>
  <p:tag name="IGUANATEXCURSOR" val="4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210.72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- Inverted pendulum is mounted on cart.&#10;&#10;&#10;\end{document}"/>
  <p:tag name="IGUANATEXSIZE" val="18"/>
  <p:tag name="IGUANATEXCURSOR" val="39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80.46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pagestyle{empty}&#10;\begin{document}&#10;&#10;\noindent Figure 2. Block diagram of system with state-feedback and integral controllers.&#10;&#10;&#10;\end{document}"/>
  <p:tag name="IGUANATEXSIZE" val="16"/>
  <p:tag name="IGUANATEXCURSOR" val="31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.9775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r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.9768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y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2254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\mathbf{x}[k]&#10;\end{equation*}&#10;&#10;&#10;\end{document}"/>
  <p:tag name="IGUANATEXSIZE" val="16"/>
  <p:tag name="IGUANATEXCURSOR" val="3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976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u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.2269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]&#10;\end{equation*}&#10;&#10;&#10;\end{document}"/>
  <p:tag name="IGUANATEXSIZE" val="16"/>
  <p:tag name="IGUANATEXCURSOR" val="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v[k-1]&#10;\end{equation*}&#10;&#10;&#10;\end{document}"/>
  <p:tag name="IGUANATEXSIZE" val="16"/>
  <p:tag name="IGUANATEXCURSOR" val="3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4.1282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Integral controller&#10;&#10;&#10;\end{document}"/>
  <p:tag name="IGUANATEXSIZE" val="18"/>
  <p:tag name="IGUANATEXCURSOR" val="3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386.57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noindent Plant with state feedback&#10;&#10;&#10;\end{document}"/>
  <p:tag name="IGUANATEXSIZE" val="18"/>
  <p:tag name="IGUANATEXCURSOR" val="3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4.4807"/>
  <p:tag name="OUTPUTTYPE" val="PNG"/>
  <p:tag name="IGUANATEXVERSION" val="160"/>
  <p:tag name="LATEXADDIN" val="\documentclass{article}&#10;\usepackage{amsmath}&#10;\DeclareMathOperator*{\argmax}{arg\,max}&#10;\DeclareMathOperator*{\argmin}{arg\,min}&#10;\usepackage{amssymb}&#10;\usepackage{amsfonts}&#10;\usepackage{xcolor}&#10;\DeclareMathOperator*{\minimize}{Minimize}&#10;\usepackage{mathtools}&#10;\usepackage{algorithm}&#10;\usepackage{algpseudocode}&#10;\pagestyle{empty}&#10;\begin{document}&#10;&#10;\begin{equation*}&#10;K_{f}&#10;\end{equation*}&#10;&#10;&#10;\end{document}"/>
  <p:tag name="IGUANATEXSIZE" val="16"/>
  <p:tag name="IGUANATEXCURSOR" val="36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8EFD0E890091246B7C9FBF10AA69A0A" ma:contentTypeVersion="2" ma:contentTypeDescription="새 문서를 만듭니다." ma:contentTypeScope="" ma:versionID="7b95266b16b3e1a04b2df122ea208d93">
  <xsd:schema xmlns:xsd="http://www.w3.org/2001/XMLSchema" xmlns:xs="http://www.w3.org/2001/XMLSchema" xmlns:p="http://schemas.microsoft.com/office/2006/metadata/properties" xmlns:ns3="70d1b854-2bfd-44ac-bb2a-b99cb65eb5b2" targetNamespace="http://schemas.microsoft.com/office/2006/metadata/properties" ma:root="true" ma:fieldsID="c87b5f1a0c2ba142a2d774104456d295" ns3:_="">
    <xsd:import namespace="70d1b854-2bfd-44ac-bb2a-b99cb65eb5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1b854-2bfd-44ac-bb2a-b99cb65eb5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E4EA8F-131C-4C91-9CEA-C483A9B03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9E0E2F-1CC5-4975-81C0-90E7D673DEB6}">
  <ds:schemaRefs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0d1b854-2bfd-44ac-bb2a-b99cb65eb5b2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E7E159-E61A-4AE1-84D3-6FCCA546F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1b854-2bfd-44ac-bb2a-b99cb65eb5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44764</TotalTime>
  <Words>317</Words>
  <Application>Microsoft Office PowerPoint</Application>
  <PresentationFormat>Widescreen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everless95@knu.ac.kr</dc:creator>
  <cp:lastModifiedBy>NGUYEN DUC GIAP</cp:lastModifiedBy>
  <cp:revision>755</cp:revision>
  <cp:lastPrinted>2023-08-04T00:17:55Z</cp:lastPrinted>
  <dcterms:created xsi:type="dcterms:W3CDTF">2023-05-03T07:32:54Z</dcterms:created>
  <dcterms:modified xsi:type="dcterms:W3CDTF">2023-12-12T06:39:41Z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0x010100E8EFD0E890091246B7C9FBF10AA69A0A</vt:lpwstr>
  </property>
</Properties>
</file>